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1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9" r:id="rId13"/>
    <p:sldId id="290" r:id="rId14"/>
    <p:sldId id="291" r:id="rId15"/>
    <p:sldId id="292" r:id="rId16"/>
    <p:sldId id="288" r:id="rId17"/>
    <p:sldId id="293" r:id="rId18"/>
    <p:sldId id="297" r:id="rId19"/>
    <p:sldId id="296" r:id="rId20"/>
    <p:sldId id="295" r:id="rId21"/>
    <p:sldId id="298" r:id="rId22"/>
    <p:sldId id="29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9DE0"/>
    <a:srgbClr val="90DEE0"/>
    <a:srgbClr val="FFB9B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3"/>
    <p:restoredTop sz="94611"/>
  </p:normalViewPr>
  <p:slideViewPr>
    <p:cSldViewPr snapToGrid="0" snapToObjects="1">
      <p:cViewPr varScale="1">
        <p:scale>
          <a:sx n="68" d="100"/>
          <a:sy n="68" d="100"/>
        </p:scale>
        <p:origin x="7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D2F5B-94FB-FD44-B0A0-B99D4D06D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92182F-A0BF-C549-B7EE-682542DADE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4B9132-D7A3-F146-9BEF-5EA9C6409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40343-0E67-4440-9F08-69C08C1CB026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89D06B-D949-4E42-ACA8-F3AD910D0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AD876-0A12-6B4A-99E4-3D92E7A71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9181-6820-5E47-912F-208AFB3C7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89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72952-89AF-2043-AB5B-0FF2D7004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FDF8AA-CDD9-A646-8200-C920DBED2F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8992E-0151-7746-9396-3B748FCA0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40343-0E67-4440-9F08-69C08C1CB026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B73DAF-3964-9C41-99C2-409D99E64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3C4ADC-BBB0-724F-81FF-D410D7C71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9181-6820-5E47-912F-208AFB3C7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463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D9EF9E-25A8-CB49-B857-4417450488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C87011-AD6A-754F-AC68-9183BD21C0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F574E6-B2E3-314B-A615-EDBE0A88D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40343-0E67-4440-9F08-69C08C1CB026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20FDA-DA26-DB4B-B52B-0D8722E76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D6C1C9-2646-234E-9CAC-3A687AC02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9181-6820-5E47-912F-208AFB3C7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632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6B848-54E0-DA44-8AD2-DF0BD6B9D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E6E51-52CA-3F4D-917A-425252E9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D55675-0290-0941-99D4-630ACE133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40343-0E67-4440-9F08-69C08C1CB026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F1052C-9F30-A844-A364-0E7D9967F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31ADC6-FB6F-4046-841B-2FF0E7DE8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9181-6820-5E47-912F-208AFB3C7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72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CC550-7A16-0F4D-9BBB-2F7F4941C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B582BC-F6D5-2944-BBDA-CC21F3D132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D38DB-65DA-E543-9D9D-6EC20F013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40343-0E67-4440-9F08-69C08C1CB026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3E6710-65AD-C347-8289-A829E8036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C63C8B-5730-1946-8970-B59C5C4D6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9181-6820-5E47-912F-208AFB3C7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459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38C3E-F4AE-5F4A-9026-1AC653F3E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C11BD-5473-974B-8196-7E8400063F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CF28D-3504-7C47-9DEC-632EE0A8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F0D8AF-EE52-A44F-8F01-2C8B88419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40343-0E67-4440-9F08-69C08C1CB026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2EE667-3E50-A24E-B2AD-E90A1D739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E31C78-3C53-3141-B325-857E21DE1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9181-6820-5E47-912F-208AFB3C7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943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E2BBD-419A-CF4D-B8A5-2BB03E67B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8DC7DB-D4BE-2D4F-AE6D-74454B27C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B055D3-A5E7-B348-97DA-3B89D0A825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8E27FE-7397-D04E-837A-AF2DC6DAE3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F4F8C8-9171-2E4D-A7C6-6E7214C2B7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71441D-FE99-234E-BFAB-7A9DC6772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40343-0E67-4440-9F08-69C08C1CB026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D702C9-7A5D-5D4D-9301-93D8B8A03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DAFA2D-D3A2-8E47-997C-47A0293E2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9181-6820-5E47-912F-208AFB3C7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102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5B410-2B6A-634B-AB2C-4194B8598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FA2A60-8D5F-CC45-AE17-F88E1E003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40343-0E67-4440-9F08-69C08C1CB026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E7C1ED-673F-3343-8940-A966C1AA6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B37B63-F46C-A14F-89A4-5BFB4A621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9181-6820-5E47-912F-208AFB3C7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962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F7C27C-7EB3-5E49-8142-179485399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40343-0E67-4440-9F08-69C08C1CB026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9745E0-EE87-AF43-A8E4-BD3B2076E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8E55FE-3AEF-E14D-B77E-09DD66A14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9181-6820-5E47-912F-208AFB3C7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706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1EDFA-CA88-3F4C-9DC8-E04CE8645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D0633-2DA5-B24A-98A9-3560BB55D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01F700-38DA-7444-ACCD-938AC255AE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87607D-BF7F-484A-A0E6-3FFAF3B06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40343-0E67-4440-9F08-69C08C1CB026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66D74B-E482-DB4A-8E31-3B15725D7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0CF6B4-C5B3-F54A-8774-79BD924C2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9181-6820-5E47-912F-208AFB3C7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720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575B2-3C71-8847-B352-B513DF129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0592ED-3E90-9C4C-9444-64D31F475E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B7FCA8-38D0-CC47-AAED-FE5E40FA71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4E5B25-6FE7-3644-8809-473E835CD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40343-0E67-4440-9F08-69C08C1CB026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063200-53B4-9B40-B0B8-48EE1B2AB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6E2472-B1E1-1240-90C6-CADE0E794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9181-6820-5E47-912F-208AFB3C7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798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4D81CD-2EDE-BB41-857B-221AE8258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BD284E-3353-814F-901A-73999A4DE9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51902D-0563-4545-86CC-8607B72E13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40343-0E67-4440-9F08-69C08C1CB026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7005A-4E92-0047-8D79-133F036A4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ADBFD1-ECBE-974A-B874-9C5520307F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49181-6820-5E47-912F-208AFB3C7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266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A2A31B6-561F-454E-AFD7-AC0B09E43F3A}"/>
              </a:ext>
            </a:extLst>
          </p:cNvPr>
          <p:cNvGrpSpPr/>
          <p:nvPr/>
        </p:nvGrpSpPr>
        <p:grpSpPr>
          <a:xfrm>
            <a:off x="1358877" y="804349"/>
            <a:ext cx="9474245" cy="9334501"/>
            <a:chOff x="1358871" y="361948"/>
            <a:chExt cx="9474245" cy="933450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78FC67C-9A27-0444-88E4-9A5CDA2F46D2}"/>
                </a:ext>
              </a:extLst>
            </p:cNvPr>
            <p:cNvGrpSpPr/>
            <p:nvPr/>
          </p:nvGrpSpPr>
          <p:grpSpPr>
            <a:xfrm>
              <a:off x="1358871" y="361948"/>
              <a:ext cx="9474245" cy="9334501"/>
              <a:chOff x="1358871" y="361948"/>
              <a:chExt cx="9474245" cy="9334501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3F71EA3D-D90F-5345-ABAB-88CED0A1AB84}"/>
                  </a:ext>
                </a:extLst>
              </p:cNvPr>
              <p:cNvSpPr/>
              <p:nvPr/>
            </p:nvSpPr>
            <p:spPr>
              <a:xfrm>
                <a:off x="1681162" y="614362"/>
                <a:ext cx="8829675" cy="8829675"/>
              </a:xfrm>
              <a:prstGeom prst="ellipse">
                <a:avLst/>
              </a:prstGeom>
              <a:solidFill>
                <a:srgbClr val="FEAAA9">
                  <a:alpha val="69804"/>
                </a:srgbClr>
              </a:solidFill>
              <a:ln>
                <a:solidFill>
                  <a:srgbClr val="FEAAA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E453BF2-6B14-0546-A235-F2B380C357C6}"/>
                  </a:ext>
                </a:extLst>
              </p:cNvPr>
              <p:cNvSpPr txBox="1"/>
              <p:nvPr/>
            </p:nvSpPr>
            <p:spPr>
              <a:xfrm>
                <a:off x="3452805" y="2078050"/>
                <a:ext cx="5286375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6600" b="1" dirty="0">
                    <a:effectLst>
                      <a:outerShdw blurRad="50800" dist="50800" dir="5400000" sx="98000" sy="98000" algn="ctr" rotWithShape="0">
                        <a:srgbClr val="000000">
                          <a:alpha val="43137"/>
                        </a:srgbClr>
                      </a:outerShdw>
                      <a:reflection endPos="0" dir="5400000" sy="-100000" algn="bl" rotWithShape="0"/>
                    </a:effectLst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หน่วยการเรียนรู้ที่ ๘</a:t>
                </a:r>
                <a:endParaRPr lang="en-US" sz="6600" b="1" dirty="0">
                  <a:effectLst>
                    <a:outerShdw blurRad="50800" dist="50800" dir="5400000" sx="98000" sy="98000" algn="ctr" rotWithShape="0">
                      <a:srgbClr val="000000">
                        <a:alpha val="43137"/>
                      </a:srgbClr>
                    </a:outerShdw>
                    <a:reflection endPos="0" dir="5400000" sy="-100000" algn="bl" rotWithShape="0"/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CA9AF5A-DE78-4A4C-958F-E5F459CF94A9}"/>
                  </a:ext>
                </a:extLst>
              </p:cNvPr>
              <p:cNvSpPr txBox="1"/>
              <p:nvPr/>
            </p:nvSpPr>
            <p:spPr>
              <a:xfrm>
                <a:off x="1358871" y="4352052"/>
                <a:ext cx="9474245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6600" b="1" dirty="0">
                    <a:effectLst>
                      <a:outerShdw blurRad="50800" dist="50800" dir="5400000" algn="ctr" rotWithShape="0">
                        <a:srgbClr val="000000">
                          <a:alpha val="70000"/>
                        </a:srgbClr>
                      </a:outerShdw>
                    </a:effectLst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“นิทานพื้นบ้านแต่ละภาค”</a:t>
                </a:r>
                <a:endParaRPr lang="en-US" sz="6600" b="1" dirty="0">
                  <a:effectLst>
                    <a:outerShdw blurRad="50800" dist="50800" dir="5400000" algn="ctr" rotWithShape="0">
                      <a:srgbClr val="000000">
                        <a:alpha val="70000"/>
                      </a:srgbClr>
                    </a:outerShdw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7DF26174-C296-384E-A555-09BAA276E3E1}"/>
                  </a:ext>
                </a:extLst>
              </p:cNvPr>
              <p:cNvSpPr/>
              <p:nvPr/>
            </p:nvSpPr>
            <p:spPr>
              <a:xfrm>
                <a:off x="1428745" y="361948"/>
                <a:ext cx="9334501" cy="9334501"/>
              </a:xfrm>
              <a:prstGeom prst="ellipse">
                <a:avLst/>
              </a:prstGeom>
              <a:noFill/>
              <a:ln>
                <a:solidFill>
                  <a:srgbClr val="FEAAA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5334753-966E-9E4F-B081-3FDBE6B6D048}"/>
                </a:ext>
              </a:extLst>
            </p:cNvPr>
            <p:cNvSpPr txBox="1"/>
            <p:nvPr/>
          </p:nvSpPr>
          <p:spPr>
            <a:xfrm>
              <a:off x="2088350" y="3320893"/>
              <a:ext cx="80152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800" b="1" dirty="0">
                  <a:effectLst>
                    <a:outerShdw blurRad="50800" dist="50800" dir="5400000" algn="ctr" rotWithShape="0">
                      <a:srgbClr val="000000">
                        <a:alpha val="70000"/>
                      </a:srgbClr>
                    </a:outerShdw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rPr>
                <a:t>(โดย คุณค</a:t>
              </a:r>
              <a:r>
                <a:rPr lang="th-TH" sz="4800" b="1" dirty="0" err="1">
                  <a:effectLst>
                    <a:outerShdw blurRad="50800" dist="50800" dir="5400000" algn="ctr" rotWithShape="0">
                      <a:srgbClr val="000000">
                        <a:alpha val="70000"/>
                      </a:srgbClr>
                    </a:outerShdw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rPr>
                <a:t>รูจ</a:t>
              </a:r>
              <a:r>
                <a:rPr lang="th-TH" sz="4800" b="1" dirty="0">
                  <a:effectLst>
                    <a:outerShdw blurRad="50800" dist="50800" dir="5400000" algn="ctr" rotWithShape="0">
                      <a:srgbClr val="000000">
                        <a:alpha val="70000"/>
                      </a:srgbClr>
                    </a:outerShdw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rPr>
                <a:t>ิระภา ตราโชว์)</a:t>
              </a:r>
              <a:endParaRPr lang="en-US" sz="4800" b="1" dirty="0">
                <a:effectLst>
                  <a:outerShdw blurRad="50800" dist="50800" dir="5400000" algn="ctr" rotWithShape="0">
                    <a:srgbClr val="000000">
                      <a:alpha val="70000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556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A2839F6-0636-CC4D-BB98-775CCEAC8277}"/>
              </a:ext>
            </a:extLst>
          </p:cNvPr>
          <p:cNvGrpSpPr/>
          <p:nvPr/>
        </p:nvGrpSpPr>
        <p:grpSpPr>
          <a:xfrm>
            <a:off x="692727" y="498764"/>
            <a:ext cx="10806546" cy="5860472"/>
            <a:chOff x="692727" y="498764"/>
            <a:chExt cx="10806546" cy="586047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B7C41C7-3A6C-0C45-8710-28A13A1D2D9C}"/>
                </a:ext>
              </a:extLst>
            </p:cNvPr>
            <p:cNvSpPr/>
            <p:nvPr/>
          </p:nvSpPr>
          <p:spPr>
            <a:xfrm>
              <a:off x="692727" y="498764"/>
              <a:ext cx="10806546" cy="5860472"/>
            </a:xfrm>
            <a:prstGeom prst="rect">
              <a:avLst/>
            </a:prstGeom>
            <a:solidFill>
              <a:srgbClr val="FFFFFF">
                <a:alpha val="9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A8A1EBD-E7C1-9348-BEB4-BDEBFACBFD15}"/>
                </a:ext>
              </a:extLst>
            </p:cNvPr>
            <p:cNvSpPr txBox="1"/>
            <p:nvPr/>
          </p:nvSpPr>
          <p:spPr>
            <a:xfrm>
              <a:off x="1738880" y="2335995"/>
              <a:ext cx="8714238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ตั้งแต่นั้นเป็นตันมา ทุก ๆ เดือนหกซึ่งเป็นช่วงเริ่มฤดูทำนา ชาวอีสานจึงมีประเพณีบุญบั้งไฟเพื่อบูชาพญาแถน เพื่อจะได้อำนวยความสะดวกตลอดฤดูเพาะปลูก และเมื่อพญาแถนประทานฝนลงมาถึงพื้นโลกแล้ว บรรดากบเขียดคางคกที่เป็นบริวารของพญาคันคา</a:t>
              </a:r>
              <a:r>
                <a:rPr lang="th-TH" sz="36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</a:t>
              </a:r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ก็จะร้องประสานเพื่อแสดงความขอบคุณต่อพญาแถน</a:t>
              </a:r>
            </a:p>
            <a:p>
              <a:pPr algn="r"/>
              <a:r>
                <a:rPr lang="th-TH" sz="28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(สารานุกรมไทยสำหรับเยาวชน</a:t>
              </a:r>
              <a:r>
                <a:rPr lang="th-TH" sz="2800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ฯ</a:t>
              </a:r>
              <a:r>
                <a:rPr lang="th-TH" sz="28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)</a:t>
              </a:r>
              <a:endPara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A870DE1-9FA4-0D47-9345-A528A91735E7}"/>
              </a:ext>
            </a:extLst>
          </p:cNvPr>
          <p:cNvGrpSpPr/>
          <p:nvPr/>
        </p:nvGrpSpPr>
        <p:grpSpPr>
          <a:xfrm>
            <a:off x="1119810" y="272087"/>
            <a:ext cx="9952379" cy="1013568"/>
            <a:chOff x="1168918" y="485031"/>
            <a:chExt cx="9952379" cy="1013568"/>
          </a:xfrm>
        </p:grpSpPr>
        <p:sp>
          <p:nvSpPr>
            <p:cNvPr id="14" name="Chevron 13">
              <a:extLst>
                <a:ext uri="{FF2B5EF4-FFF2-40B4-BE49-F238E27FC236}">
                  <a16:creationId xmlns:a16="http://schemas.microsoft.com/office/drawing/2014/main" id="{A427B4DB-55A4-7446-88DB-5A21C235334D}"/>
                </a:ext>
              </a:extLst>
            </p:cNvPr>
            <p:cNvSpPr/>
            <p:nvPr/>
          </p:nvSpPr>
          <p:spPr>
            <a:xfrm rot="10800000">
              <a:off x="8162975" y="490370"/>
              <a:ext cx="2958322" cy="765072"/>
            </a:xfrm>
            <a:prstGeom prst="chevron">
              <a:avLst/>
            </a:prstGeom>
            <a:solidFill>
              <a:schemeClr val="accent2">
                <a:lumMod val="40000"/>
                <a:lumOff val="60000"/>
                <a:alpha val="8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Chevron 14">
              <a:extLst>
                <a:ext uri="{FF2B5EF4-FFF2-40B4-BE49-F238E27FC236}">
                  <a16:creationId xmlns:a16="http://schemas.microsoft.com/office/drawing/2014/main" id="{66501970-9C36-C84F-8A03-ED42A1521259}"/>
                </a:ext>
              </a:extLst>
            </p:cNvPr>
            <p:cNvSpPr/>
            <p:nvPr/>
          </p:nvSpPr>
          <p:spPr>
            <a:xfrm>
              <a:off x="1168918" y="489541"/>
              <a:ext cx="2958322" cy="765072"/>
            </a:xfrm>
            <a:prstGeom prst="chevron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5D28472-9750-3B44-90D3-91C29B72A375}"/>
                </a:ext>
              </a:extLst>
            </p:cNvPr>
            <p:cNvSpPr/>
            <p:nvPr/>
          </p:nvSpPr>
          <p:spPr>
            <a:xfrm>
              <a:off x="3076048" y="485031"/>
              <a:ext cx="6039906" cy="76507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23701FC-B3B1-3E40-93B5-6B07C6AB4BE8}"/>
                </a:ext>
              </a:extLst>
            </p:cNvPr>
            <p:cNvSpPr txBox="1"/>
            <p:nvPr/>
          </p:nvSpPr>
          <p:spPr>
            <a:xfrm>
              <a:off x="1929033" y="575269"/>
              <a:ext cx="843214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5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นิทานพื้นบ้านภาคอีสาน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AA5EBFB2-0E13-674E-A449-989CD952F1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648" t="38541" r="21250" b="44376"/>
          <a:stretch/>
        </p:blipFill>
        <p:spPr>
          <a:xfrm>
            <a:off x="0" y="1105685"/>
            <a:ext cx="4343400" cy="92000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AD44FC2-735A-8945-99F2-6A7620A586C3}"/>
              </a:ext>
            </a:extLst>
          </p:cNvPr>
          <p:cNvSpPr txBox="1"/>
          <p:nvPr/>
        </p:nvSpPr>
        <p:spPr>
          <a:xfrm>
            <a:off x="338451" y="1256252"/>
            <a:ext cx="5951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เรื่อง พญาคันคา</a:t>
            </a:r>
            <a:r>
              <a:rPr lang="th-TH" sz="44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ก</a:t>
            </a:r>
            <a:endParaRPr lang="th-TH" sz="4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4961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A2839F6-0636-CC4D-BB98-775CCEAC8277}"/>
              </a:ext>
            </a:extLst>
          </p:cNvPr>
          <p:cNvGrpSpPr/>
          <p:nvPr/>
        </p:nvGrpSpPr>
        <p:grpSpPr>
          <a:xfrm>
            <a:off x="692727" y="498764"/>
            <a:ext cx="10806546" cy="5860472"/>
            <a:chOff x="692727" y="498764"/>
            <a:chExt cx="10806546" cy="586047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B7C41C7-3A6C-0C45-8710-28A13A1D2D9C}"/>
                </a:ext>
              </a:extLst>
            </p:cNvPr>
            <p:cNvSpPr/>
            <p:nvPr/>
          </p:nvSpPr>
          <p:spPr>
            <a:xfrm>
              <a:off x="692727" y="498764"/>
              <a:ext cx="10806546" cy="5860472"/>
            </a:xfrm>
            <a:prstGeom prst="rect">
              <a:avLst/>
            </a:prstGeom>
            <a:solidFill>
              <a:srgbClr val="FFFFFF">
                <a:alpha val="9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A8A1EBD-E7C1-9348-BEB4-BDEBFACBFD15}"/>
                </a:ext>
              </a:extLst>
            </p:cNvPr>
            <p:cNvSpPr txBox="1"/>
            <p:nvPr/>
          </p:nvSpPr>
          <p:spPr>
            <a:xfrm>
              <a:off x="1183765" y="2247032"/>
              <a:ext cx="5433446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นานมาแล้วมีพ่อค้าจีนคนหนึ่งคุมเรือสำเภาจากเมืองจีนมาค้าขายที่เมืองสงขลา เมื่อขายสินค้าหมดแล้ว จะซื้อสินค้าจากลงขลากลับไปเมืองจีนเป็นประจำ วันหนึ่งขณะที่เดินซื้อสินค้าอยู่นั้น พ่อค้าได้เห็นหมากับแมวคู่หนึ่งมีรูปร่างหน้าตาน่าเอ็นดู จึงขอซื้อพาลงเรือไปด้วย</a:t>
              </a:r>
              <a:endPara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A870DE1-9FA4-0D47-9345-A528A91735E7}"/>
              </a:ext>
            </a:extLst>
          </p:cNvPr>
          <p:cNvGrpSpPr/>
          <p:nvPr/>
        </p:nvGrpSpPr>
        <p:grpSpPr>
          <a:xfrm>
            <a:off x="1119810" y="272087"/>
            <a:ext cx="9952379" cy="1013568"/>
            <a:chOff x="1168918" y="485031"/>
            <a:chExt cx="9952379" cy="1013568"/>
          </a:xfrm>
        </p:grpSpPr>
        <p:sp>
          <p:nvSpPr>
            <p:cNvPr id="14" name="Chevron 13">
              <a:extLst>
                <a:ext uri="{FF2B5EF4-FFF2-40B4-BE49-F238E27FC236}">
                  <a16:creationId xmlns:a16="http://schemas.microsoft.com/office/drawing/2014/main" id="{A427B4DB-55A4-7446-88DB-5A21C235334D}"/>
                </a:ext>
              </a:extLst>
            </p:cNvPr>
            <p:cNvSpPr/>
            <p:nvPr/>
          </p:nvSpPr>
          <p:spPr>
            <a:xfrm rot="10800000">
              <a:off x="8162975" y="490370"/>
              <a:ext cx="2958322" cy="765072"/>
            </a:xfrm>
            <a:prstGeom prst="chevron">
              <a:avLst/>
            </a:prstGeom>
            <a:solidFill>
              <a:srgbClr val="90DEE0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Chevron 14">
              <a:extLst>
                <a:ext uri="{FF2B5EF4-FFF2-40B4-BE49-F238E27FC236}">
                  <a16:creationId xmlns:a16="http://schemas.microsoft.com/office/drawing/2014/main" id="{66501970-9C36-C84F-8A03-ED42A1521259}"/>
                </a:ext>
              </a:extLst>
            </p:cNvPr>
            <p:cNvSpPr/>
            <p:nvPr/>
          </p:nvSpPr>
          <p:spPr>
            <a:xfrm>
              <a:off x="1168918" y="489541"/>
              <a:ext cx="2958322" cy="765072"/>
            </a:xfrm>
            <a:prstGeom prst="chevron">
              <a:avLst/>
            </a:prstGeom>
            <a:solidFill>
              <a:srgbClr val="90DE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5D28472-9750-3B44-90D3-91C29B72A375}"/>
                </a:ext>
              </a:extLst>
            </p:cNvPr>
            <p:cNvSpPr/>
            <p:nvPr/>
          </p:nvSpPr>
          <p:spPr>
            <a:xfrm>
              <a:off x="3076048" y="485031"/>
              <a:ext cx="6039906" cy="765074"/>
            </a:xfrm>
            <a:prstGeom prst="rect">
              <a:avLst/>
            </a:prstGeom>
            <a:solidFill>
              <a:srgbClr val="90DE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23701FC-B3B1-3E40-93B5-6B07C6AB4BE8}"/>
                </a:ext>
              </a:extLst>
            </p:cNvPr>
            <p:cNvSpPr txBox="1"/>
            <p:nvPr/>
          </p:nvSpPr>
          <p:spPr>
            <a:xfrm>
              <a:off x="1929033" y="575269"/>
              <a:ext cx="843214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5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นิทานพื้นบ้านภาคใต้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3364E38-FA5B-D940-9358-D0754C54B71C}"/>
              </a:ext>
            </a:extLst>
          </p:cNvPr>
          <p:cNvGrpSpPr/>
          <p:nvPr/>
        </p:nvGrpSpPr>
        <p:grpSpPr>
          <a:xfrm>
            <a:off x="-53870" y="1103604"/>
            <a:ext cx="4654445" cy="1022105"/>
            <a:chOff x="-53870" y="1003588"/>
            <a:chExt cx="4654445" cy="102210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3782F73-F0B0-E44A-AF3B-D22039BB70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9531" t="37608" r="20430" b="43959"/>
            <a:stretch/>
          </p:blipFill>
          <p:spPr>
            <a:xfrm>
              <a:off x="-53870" y="1003588"/>
              <a:ext cx="4654445" cy="1022105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AD44FC2-735A-8945-99F2-6A7620A586C3}"/>
                </a:ext>
              </a:extLst>
            </p:cNvPr>
            <p:cNvSpPr txBox="1"/>
            <p:nvPr/>
          </p:nvSpPr>
          <p:spPr>
            <a:xfrm>
              <a:off x="190182" y="1204395"/>
              <a:ext cx="371030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เรื่อง เกาะหนูเกาะแมว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DA6875C0-8B13-ED4C-8A56-411C4B0F14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988" b="50000"/>
          <a:stretch/>
        </p:blipFill>
        <p:spPr>
          <a:xfrm>
            <a:off x="6936236" y="2896622"/>
            <a:ext cx="2122005" cy="280511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9E17314-DF3A-524D-82E4-48BA79608C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4310" y="3760781"/>
            <a:ext cx="4297690" cy="273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48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A2839F6-0636-CC4D-BB98-775CCEAC8277}"/>
              </a:ext>
            </a:extLst>
          </p:cNvPr>
          <p:cNvGrpSpPr/>
          <p:nvPr/>
        </p:nvGrpSpPr>
        <p:grpSpPr>
          <a:xfrm>
            <a:off x="692727" y="498764"/>
            <a:ext cx="10806546" cy="5860472"/>
            <a:chOff x="692727" y="498764"/>
            <a:chExt cx="10806546" cy="586047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B7C41C7-3A6C-0C45-8710-28A13A1D2D9C}"/>
                </a:ext>
              </a:extLst>
            </p:cNvPr>
            <p:cNvSpPr/>
            <p:nvPr/>
          </p:nvSpPr>
          <p:spPr>
            <a:xfrm>
              <a:off x="692727" y="498764"/>
              <a:ext cx="10806546" cy="5860472"/>
            </a:xfrm>
            <a:prstGeom prst="rect">
              <a:avLst/>
            </a:prstGeom>
            <a:solidFill>
              <a:srgbClr val="FFFFFF">
                <a:alpha val="9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A8A1EBD-E7C1-9348-BEB4-BDEBFACBFD15}"/>
                </a:ext>
              </a:extLst>
            </p:cNvPr>
            <p:cNvSpPr txBox="1"/>
            <p:nvPr/>
          </p:nvSpPr>
          <p:spPr>
            <a:xfrm>
              <a:off x="4844627" y="2073852"/>
              <a:ext cx="5859973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en-US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</a:t>
              </a:r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หมากับแมวเมื่ออยู่ในเรือนาน ๆ ก็เกิดความเบื่อหน่ายและอยากจะกลับไปอยู่บ้านที่สงขลา จึงปรึกษาหาวิธีการที่จะกลับบ้าน หมาได้บอกกับแมวว่าพ่อค้ามีดวงแก้ววิเศษที่ใครเกาะแล้วจะไม่จมน้ำแมวจึงคิดที่จะได้แก้ววิเศษนั้นมาครอบครอง จึงไปข่มขู่หนูให้ขโมยให้และอนุญาตให้หนูหนีขึ้นฝั่งไปด้วย</a:t>
              </a:r>
              <a:endPara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A870DE1-9FA4-0D47-9345-A528A91735E7}"/>
              </a:ext>
            </a:extLst>
          </p:cNvPr>
          <p:cNvGrpSpPr/>
          <p:nvPr/>
        </p:nvGrpSpPr>
        <p:grpSpPr>
          <a:xfrm>
            <a:off x="1119810" y="272087"/>
            <a:ext cx="9952379" cy="1013568"/>
            <a:chOff x="1168918" y="485031"/>
            <a:chExt cx="9952379" cy="1013568"/>
          </a:xfrm>
        </p:grpSpPr>
        <p:sp>
          <p:nvSpPr>
            <p:cNvPr id="14" name="Chevron 13">
              <a:extLst>
                <a:ext uri="{FF2B5EF4-FFF2-40B4-BE49-F238E27FC236}">
                  <a16:creationId xmlns:a16="http://schemas.microsoft.com/office/drawing/2014/main" id="{A427B4DB-55A4-7446-88DB-5A21C235334D}"/>
                </a:ext>
              </a:extLst>
            </p:cNvPr>
            <p:cNvSpPr/>
            <p:nvPr/>
          </p:nvSpPr>
          <p:spPr>
            <a:xfrm rot="10800000">
              <a:off x="8162975" y="490370"/>
              <a:ext cx="2958322" cy="765072"/>
            </a:xfrm>
            <a:prstGeom prst="chevron">
              <a:avLst/>
            </a:prstGeom>
            <a:solidFill>
              <a:srgbClr val="90DEE0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Chevron 14">
              <a:extLst>
                <a:ext uri="{FF2B5EF4-FFF2-40B4-BE49-F238E27FC236}">
                  <a16:creationId xmlns:a16="http://schemas.microsoft.com/office/drawing/2014/main" id="{66501970-9C36-C84F-8A03-ED42A1521259}"/>
                </a:ext>
              </a:extLst>
            </p:cNvPr>
            <p:cNvSpPr/>
            <p:nvPr/>
          </p:nvSpPr>
          <p:spPr>
            <a:xfrm>
              <a:off x="1168918" y="489541"/>
              <a:ext cx="2958322" cy="765072"/>
            </a:xfrm>
            <a:prstGeom prst="chevron">
              <a:avLst/>
            </a:prstGeom>
            <a:solidFill>
              <a:srgbClr val="90DE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5D28472-9750-3B44-90D3-91C29B72A375}"/>
                </a:ext>
              </a:extLst>
            </p:cNvPr>
            <p:cNvSpPr/>
            <p:nvPr/>
          </p:nvSpPr>
          <p:spPr>
            <a:xfrm>
              <a:off x="3076048" y="485031"/>
              <a:ext cx="6039906" cy="765074"/>
            </a:xfrm>
            <a:prstGeom prst="rect">
              <a:avLst/>
            </a:prstGeom>
            <a:solidFill>
              <a:srgbClr val="90DE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23701FC-B3B1-3E40-93B5-6B07C6AB4BE8}"/>
                </a:ext>
              </a:extLst>
            </p:cNvPr>
            <p:cNvSpPr txBox="1"/>
            <p:nvPr/>
          </p:nvSpPr>
          <p:spPr>
            <a:xfrm>
              <a:off x="1929033" y="575269"/>
              <a:ext cx="843214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5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นิทานพื้นบ้านภาคใต้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3364E38-FA5B-D940-9358-D0754C54B71C}"/>
              </a:ext>
            </a:extLst>
          </p:cNvPr>
          <p:cNvGrpSpPr/>
          <p:nvPr/>
        </p:nvGrpSpPr>
        <p:grpSpPr>
          <a:xfrm>
            <a:off x="-53870" y="1103604"/>
            <a:ext cx="4654445" cy="1022105"/>
            <a:chOff x="-53870" y="1003588"/>
            <a:chExt cx="4654445" cy="102210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3782F73-F0B0-E44A-AF3B-D22039BB70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9531" t="37608" r="20430" b="43959"/>
            <a:stretch/>
          </p:blipFill>
          <p:spPr>
            <a:xfrm>
              <a:off x="-53870" y="1003588"/>
              <a:ext cx="4654445" cy="1022105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AD44FC2-735A-8945-99F2-6A7620A586C3}"/>
                </a:ext>
              </a:extLst>
            </p:cNvPr>
            <p:cNvSpPr txBox="1"/>
            <p:nvPr/>
          </p:nvSpPr>
          <p:spPr>
            <a:xfrm>
              <a:off x="190182" y="1204395"/>
              <a:ext cx="371030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เรื่อง เกาะหนูเกาะแมว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5ED467C-0082-CA4D-8004-14A0CA4A6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7003" y="2705103"/>
            <a:ext cx="3075598" cy="297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20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A2839F6-0636-CC4D-BB98-775CCEAC8277}"/>
              </a:ext>
            </a:extLst>
          </p:cNvPr>
          <p:cNvGrpSpPr/>
          <p:nvPr/>
        </p:nvGrpSpPr>
        <p:grpSpPr>
          <a:xfrm>
            <a:off x="692727" y="498764"/>
            <a:ext cx="10806546" cy="5860472"/>
            <a:chOff x="692727" y="498764"/>
            <a:chExt cx="10806546" cy="586047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B7C41C7-3A6C-0C45-8710-28A13A1D2D9C}"/>
                </a:ext>
              </a:extLst>
            </p:cNvPr>
            <p:cNvSpPr/>
            <p:nvPr/>
          </p:nvSpPr>
          <p:spPr>
            <a:xfrm>
              <a:off x="692727" y="498764"/>
              <a:ext cx="10806546" cy="5860472"/>
            </a:xfrm>
            <a:prstGeom prst="rect">
              <a:avLst/>
            </a:prstGeom>
            <a:solidFill>
              <a:srgbClr val="FFFFFF">
                <a:alpha val="9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A8A1EBD-E7C1-9348-BEB4-BDEBFACBFD15}"/>
                </a:ext>
              </a:extLst>
            </p:cNvPr>
            <p:cNvSpPr txBox="1"/>
            <p:nvPr/>
          </p:nvSpPr>
          <p:spPr>
            <a:xfrm>
              <a:off x="1173806" y="2584297"/>
              <a:ext cx="9746173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sz="40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ครั้นเรือกลับมาที่สงขลาอีกครั้งหนึ่ง หนูก็ลอบเข้าไปลักดวงแก้ววิเศษของพ่อค้าโดยอมไว้ในปาก แล้วทั้งสาม ได้แก่ หมา แมว และหนู หนีลงจากเรือว่ายน้ำจะไปขึ้นฝั่งที่หน้าเมืองสงขลาขณะที่ว่ายน้ำมาด้วยกัน หนูซึ่งว่ายน้ำนำหน้ามาก่อนก็นึกขึ้นได้ว่า ดวงแก้วที่ตนอมไว้ในปากนั้นมีค่ามหาศาล</a:t>
              </a:r>
              <a:endParaRPr lang="en-US" sz="32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A870DE1-9FA4-0D47-9345-A528A91735E7}"/>
              </a:ext>
            </a:extLst>
          </p:cNvPr>
          <p:cNvGrpSpPr/>
          <p:nvPr/>
        </p:nvGrpSpPr>
        <p:grpSpPr>
          <a:xfrm>
            <a:off x="1119810" y="272087"/>
            <a:ext cx="9952379" cy="1013568"/>
            <a:chOff x="1168918" y="485031"/>
            <a:chExt cx="9952379" cy="1013568"/>
          </a:xfrm>
        </p:grpSpPr>
        <p:sp>
          <p:nvSpPr>
            <p:cNvPr id="14" name="Chevron 13">
              <a:extLst>
                <a:ext uri="{FF2B5EF4-FFF2-40B4-BE49-F238E27FC236}">
                  <a16:creationId xmlns:a16="http://schemas.microsoft.com/office/drawing/2014/main" id="{A427B4DB-55A4-7446-88DB-5A21C235334D}"/>
                </a:ext>
              </a:extLst>
            </p:cNvPr>
            <p:cNvSpPr/>
            <p:nvPr/>
          </p:nvSpPr>
          <p:spPr>
            <a:xfrm rot="10800000">
              <a:off x="8162975" y="490370"/>
              <a:ext cx="2958322" cy="765072"/>
            </a:xfrm>
            <a:prstGeom prst="chevron">
              <a:avLst/>
            </a:prstGeom>
            <a:solidFill>
              <a:srgbClr val="90DEE0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Chevron 14">
              <a:extLst>
                <a:ext uri="{FF2B5EF4-FFF2-40B4-BE49-F238E27FC236}">
                  <a16:creationId xmlns:a16="http://schemas.microsoft.com/office/drawing/2014/main" id="{66501970-9C36-C84F-8A03-ED42A1521259}"/>
                </a:ext>
              </a:extLst>
            </p:cNvPr>
            <p:cNvSpPr/>
            <p:nvPr/>
          </p:nvSpPr>
          <p:spPr>
            <a:xfrm>
              <a:off x="1168918" y="489541"/>
              <a:ext cx="2958322" cy="765072"/>
            </a:xfrm>
            <a:prstGeom prst="chevron">
              <a:avLst/>
            </a:prstGeom>
            <a:solidFill>
              <a:srgbClr val="90DE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5D28472-9750-3B44-90D3-91C29B72A375}"/>
                </a:ext>
              </a:extLst>
            </p:cNvPr>
            <p:cNvSpPr/>
            <p:nvPr/>
          </p:nvSpPr>
          <p:spPr>
            <a:xfrm>
              <a:off x="3076048" y="485031"/>
              <a:ext cx="6039906" cy="765074"/>
            </a:xfrm>
            <a:prstGeom prst="rect">
              <a:avLst/>
            </a:prstGeom>
            <a:solidFill>
              <a:srgbClr val="90DE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23701FC-B3B1-3E40-93B5-6B07C6AB4BE8}"/>
                </a:ext>
              </a:extLst>
            </p:cNvPr>
            <p:cNvSpPr txBox="1"/>
            <p:nvPr/>
          </p:nvSpPr>
          <p:spPr>
            <a:xfrm>
              <a:off x="1929033" y="575269"/>
              <a:ext cx="843214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5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นิทานพื้นบ้านภาคใต้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3364E38-FA5B-D940-9358-D0754C54B71C}"/>
              </a:ext>
            </a:extLst>
          </p:cNvPr>
          <p:cNvGrpSpPr/>
          <p:nvPr/>
        </p:nvGrpSpPr>
        <p:grpSpPr>
          <a:xfrm>
            <a:off x="-53870" y="1103604"/>
            <a:ext cx="4654445" cy="1022105"/>
            <a:chOff x="-53870" y="1003588"/>
            <a:chExt cx="4654445" cy="102210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3782F73-F0B0-E44A-AF3B-D22039BB70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9531" t="37608" r="20430" b="43959"/>
            <a:stretch/>
          </p:blipFill>
          <p:spPr>
            <a:xfrm>
              <a:off x="-53870" y="1003588"/>
              <a:ext cx="4654445" cy="1022105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AD44FC2-735A-8945-99F2-6A7620A586C3}"/>
                </a:ext>
              </a:extLst>
            </p:cNvPr>
            <p:cNvSpPr txBox="1"/>
            <p:nvPr/>
          </p:nvSpPr>
          <p:spPr>
            <a:xfrm>
              <a:off x="190182" y="1204395"/>
              <a:ext cx="371030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เรื่อง เกาะหนูเกาะแมว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23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A2839F6-0636-CC4D-BB98-775CCEAC8277}"/>
              </a:ext>
            </a:extLst>
          </p:cNvPr>
          <p:cNvGrpSpPr/>
          <p:nvPr/>
        </p:nvGrpSpPr>
        <p:grpSpPr>
          <a:xfrm>
            <a:off x="692727" y="498764"/>
            <a:ext cx="10806546" cy="5860472"/>
            <a:chOff x="692727" y="498764"/>
            <a:chExt cx="10806546" cy="586047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B7C41C7-3A6C-0C45-8710-28A13A1D2D9C}"/>
                </a:ext>
              </a:extLst>
            </p:cNvPr>
            <p:cNvSpPr/>
            <p:nvPr/>
          </p:nvSpPr>
          <p:spPr>
            <a:xfrm>
              <a:off x="692727" y="498764"/>
              <a:ext cx="10806546" cy="5860472"/>
            </a:xfrm>
            <a:prstGeom prst="rect">
              <a:avLst/>
            </a:prstGeom>
            <a:solidFill>
              <a:srgbClr val="FFFFFF">
                <a:alpha val="9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A8A1EBD-E7C1-9348-BEB4-BDEBFACBFD15}"/>
                </a:ext>
              </a:extLst>
            </p:cNvPr>
            <p:cNvSpPr txBox="1"/>
            <p:nvPr/>
          </p:nvSpPr>
          <p:spPr>
            <a:xfrm>
              <a:off x="1119810" y="2257313"/>
              <a:ext cx="6520913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จึงคิดที่จะหนีหมากับแมวขึ้นฝั่งไปตามลำพัง ดวงแก้วจะได้เป็นของตนเองแต่เพียงผู้เดียวตลอดไป แต่แมวที่ว่ายตามหลังมาก็คิดจะได้ดวงแก้วไว้ครอบครองเช่นกันจึงว่ายน้ำตรงรี</a:t>
              </a:r>
              <a:r>
                <a:rPr lang="th-TH" sz="36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่</a:t>
              </a:r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เข้าไปหาหนู ฝ่ายหนูเห็นแมวตรงเข้ามาก็ตกใจกลัวแมวจะตะปบจึงว่ายหนีสุดแรงและไม่ทันระวังตัว ดวงแก้ววิเศษที่อมไว้ในปากก็ตกลงจมหายไปในทะเล</a:t>
              </a:r>
              <a:endPara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A870DE1-9FA4-0D47-9345-A528A91735E7}"/>
              </a:ext>
            </a:extLst>
          </p:cNvPr>
          <p:cNvGrpSpPr/>
          <p:nvPr/>
        </p:nvGrpSpPr>
        <p:grpSpPr>
          <a:xfrm>
            <a:off x="1119810" y="272087"/>
            <a:ext cx="9952379" cy="1013568"/>
            <a:chOff x="1168918" y="485031"/>
            <a:chExt cx="9952379" cy="1013568"/>
          </a:xfrm>
        </p:grpSpPr>
        <p:sp>
          <p:nvSpPr>
            <p:cNvPr id="14" name="Chevron 13">
              <a:extLst>
                <a:ext uri="{FF2B5EF4-FFF2-40B4-BE49-F238E27FC236}">
                  <a16:creationId xmlns:a16="http://schemas.microsoft.com/office/drawing/2014/main" id="{A427B4DB-55A4-7446-88DB-5A21C235334D}"/>
                </a:ext>
              </a:extLst>
            </p:cNvPr>
            <p:cNvSpPr/>
            <p:nvPr/>
          </p:nvSpPr>
          <p:spPr>
            <a:xfrm rot="10800000">
              <a:off x="8162975" y="490370"/>
              <a:ext cx="2958322" cy="765072"/>
            </a:xfrm>
            <a:prstGeom prst="chevron">
              <a:avLst/>
            </a:prstGeom>
            <a:solidFill>
              <a:srgbClr val="90DEE0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Chevron 14">
              <a:extLst>
                <a:ext uri="{FF2B5EF4-FFF2-40B4-BE49-F238E27FC236}">
                  <a16:creationId xmlns:a16="http://schemas.microsoft.com/office/drawing/2014/main" id="{66501970-9C36-C84F-8A03-ED42A1521259}"/>
                </a:ext>
              </a:extLst>
            </p:cNvPr>
            <p:cNvSpPr/>
            <p:nvPr/>
          </p:nvSpPr>
          <p:spPr>
            <a:xfrm>
              <a:off x="1168918" y="489541"/>
              <a:ext cx="2958322" cy="765072"/>
            </a:xfrm>
            <a:prstGeom prst="chevron">
              <a:avLst/>
            </a:prstGeom>
            <a:solidFill>
              <a:srgbClr val="90DE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5D28472-9750-3B44-90D3-91C29B72A375}"/>
                </a:ext>
              </a:extLst>
            </p:cNvPr>
            <p:cNvSpPr/>
            <p:nvPr/>
          </p:nvSpPr>
          <p:spPr>
            <a:xfrm>
              <a:off x="3076048" y="485031"/>
              <a:ext cx="6039906" cy="765074"/>
            </a:xfrm>
            <a:prstGeom prst="rect">
              <a:avLst/>
            </a:prstGeom>
            <a:solidFill>
              <a:srgbClr val="90DE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23701FC-B3B1-3E40-93B5-6B07C6AB4BE8}"/>
                </a:ext>
              </a:extLst>
            </p:cNvPr>
            <p:cNvSpPr txBox="1"/>
            <p:nvPr/>
          </p:nvSpPr>
          <p:spPr>
            <a:xfrm>
              <a:off x="1929033" y="575269"/>
              <a:ext cx="843214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5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นิทานพื้นบ้านภาคใต้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3364E38-FA5B-D940-9358-D0754C54B71C}"/>
              </a:ext>
            </a:extLst>
          </p:cNvPr>
          <p:cNvGrpSpPr/>
          <p:nvPr/>
        </p:nvGrpSpPr>
        <p:grpSpPr>
          <a:xfrm>
            <a:off x="-53870" y="1103604"/>
            <a:ext cx="4654445" cy="1022105"/>
            <a:chOff x="-53870" y="1003588"/>
            <a:chExt cx="4654445" cy="102210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3782F73-F0B0-E44A-AF3B-D22039BB70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9531" t="37608" r="20430" b="43959"/>
            <a:stretch/>
          </p:blipFill>
          <p:spPr>
            <a:xfrm>
              <a:off x="-53870" y="1003588"/>
              <a:ext cx="4654445" cy="1022105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AD44FC2-735A-8945-99F2-6A7620A586C3}"/>
                </a:ext>
              </a:extLst>
            </p:cNvPr>
            <p:cNvSpPr txBox="1"/>
            <p:nvPr/>
          </p:nvSpPr>
          <p:spPr>
            <a:xfrm>
              <a:off x="190182" y="1204395"/>
              <a:ext cx="371030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เรื่อง เกาะหนูเกาะแมว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90BB7A9-F71A-3D4C-B5DA-5A9AB4A428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8437" y="2551113"/>
            <a:ext cx="2984500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93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A2839F6-0636-CC4D-BB98-775CCEAC8277}"/>
              </a:ext>
            </a:extLst>
          </p:cNvPr>
          <p:cNvGrpSpPr/>
          <p:nvPr/>
        </p:nvGrpSpPr>
        <p:grpSpPr>
          <a:xfrm>
            <a:off x="692727" y="498764"/>
            <a:ext cx="10806546" cy="5860472"/>
            <a:chOff x="692727" y="498764"/>
            <a:chExt cx="10806546" cy="586047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B7C41C7-3A6C-0C45-8710-28A13A1D2D9C}"/>
                </a:ext>
              </a:extLst>
            </p:cNvPr>
            <p:cNvSpPr/>
            <p:nvPr/>
          </p:nvSpPr>
          <p:spPr>
            <a:xfrm>
              <a:off x="692727" y="498764"/>
              <a:ext cx="10806546" cy="5860472"/>
            </a:xfrm>
            <a:prstGeom prst="rect">
              <a:avLst/>
            </a:prstGeom>
            <a:solidFill>
              <a:srgbClr val="FFFFFF">
                <a:alpha val="9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A8A1EBD-E7C1-9348-BEB4-BDEBFACBFD15}"/>
                </a:ext>
              </a:extLst>
            </p:cNvPr>
            <p:cNvSpPr txBox="1"/>
            <p:nvPr/>
          </p:nvSpPr>
          <p:spPr>
            <a:xfrm>
              <a:off x="1222912" y="2274659"/>
              <a:ext cx="9746173" cy="3847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เมื่อดวงแก้ววิเศษจมน้ำไปทั้งหนูและแมวต่างหมดแรงไม่อาจว่ายน้ำต่อไปได้ สัตว์ทั้งสองจึงจมน้ำตายกลายเป็น "เกาะหนูเกาะแมว" อยู่ที่อ่าวหน้าเมืองสงขลา ส่วนหมาก็ตะเกียกตะกายว่ายน้ำไปจนถึงฝั่ง แต่ด้วยความเหน็ดเหนื่อยจึงขาดใจตาย กลายเป็นหินเรียกว่า "เขาตังกวน" เป็นภูเขาตั้งอยู่ริมอ่าวสงขลา ส่วนดวงแก้ววิเศษที่หล่นจากปากหนูก็แตกแหลกละเอียดเป็นหาดทราย เรียกสถานที่นี้ว่า"หาดทรายแก้ว" ตั้งอยู่ทางเหนือของอ่าวสงขลา</a:t>
              </a:r>
            </a:p>
            <a:p>
              <a:pPr algn="r"/>
              <a:r>
                <a:rPr lang="th-TH" sz="28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(นิทานพื้นบ้านไทย ๔ ภาค)</a:t>
              </a:r>
              <a:endParaRPr lang="en-US" sz="20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A870DE1-9FA4-0D47-9345-A528A91735E7}"/>
              </a:ext>
            </a:extLst>
          </p:cNvPr>
          <p:cNvGrpSpPr/>
          <p:nvPr/>
        </p:nvGrpSpPr>
        <p:grpSpPr>
          <a:xfrm>
            <a:off x="1119810" y="272087"/>
            <a:ext cx="9952379" cy="1013568"/>
            <a:chOff x="1168918" y="485031"/>
            <a:chExt cx="9952379" cy="1013568"/>
          </a:xfrm>
        </p:grpSpPr>
        <p:sp>
          <p:nvSpPr>
            <p:cNvPr id="14" name="Chevron 13">
              <a:extLst>
                <a:ext uri="{FF2B5EF4-FFF2-40B4-BE49-F238E27FC236}">
                  <a16:creationId xmlns:a16="http://schemas.microsoft.com/office/drawing/2014/main" id="{A427B4DB-55A4-7446-88DB-5A21C235334D}"/>
                </a:ext>
              </a:extLst>
            </p:cNvPr>
            <p:cNvSpPr/>
            <p:nvPr/>
          </p:nvSpPr>
          <p:spPr>
            <a:xfrm rot="10800000">
              <a:off x="8162975" y="490370"/>
              <a:ext cx="2958322" cy="765072"/>
            </a:xfrm>
            <a:prstGeom prst="chevron">
              <a:avLst/>
            </a:prstGeom>
            <a:solidFill>
              <a:srgbClr val="90DEE0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Chevron 14">
              <a:extLst>
                <a:ext uri="{FF2B5EF4-FFF2-40B4-BE49-F238E27FC236}">
                  <a16:creationId xmlns:a16="http://schemas.microsoft.com/office/drawing/2014/main" id="{66501970-9C36-C84F-8A03-ED42A1521259}"/>
                </a:ext>
              </a:extLst>
            </p:cNvPr>
            <p:cNvSpPr/>
            <p:nvPr/>
          </p:nvSpPr>
          <p:spPr>
            <a:xfrm>
              <a:off x="1168918" y="489541"/>
              <a:ext cx="2958322" cy="765072"/>
            </a:xfrm>
            <a:prstGeom prst="chevron">
              <a:avLst/>
            </a:prstGeom>
            <a:solidFill>
              <a:srgbClr val="90DE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5D28472-9750-3B44-90D3-91C29B72A375}"/>
                </a:ext>
              </a:extLst>
            </p:cNvPr>
            <p:cNvSpPr/>
            <p:nvPr/>
          </p:nvSpPr>
          <p:spPr>
            <a:xfrm>
              <a:off x="3076048" y="485031"/>
              <a:ext cx="6039906" cy="765074"/>
            </a:xfrm>
            <a:prstGeom prst="rect">
              <a:avLst/>
            </a:prstGeom>
            <a:solidFill>
              <a:srgbClr val="90DE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23701FC-B3B1-3E40-93B5-6B07C6AB4BE8}"/>
                </a:ext>
              </a:extLst>
            </p:cNvPr>
            <p:cNvSpPr txBox="1"/>
            <p:nvPr/>
          </p:nvSpPr>
          <p:spPr>
            <a:xfrm>
              <a:off x="1929033" y="575269"/>
              <a:ext cx="843214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5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นิทานพื้นบ้านภาคใต้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3364E38-FA5B-D940-9358-D0754C54B71C}"/>
              </a:ext>
            </a:extLst>
          </p:cNvPr>
          <p:cNvGrpSpPr/>
          <p:nvPr/>
        </p:nvGrpSpPr>
        <p:grpSpPr>
          <a:xfrm>
            <a:off x="-53870" y="1103604"/>
            <a:ext cx="4654445" cy="1022105"/>
            <a:chOff x="-53870" y="1003588"/>
            <a:chExt cx="4654445" cy="102210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3782F73-F0B0-E44A-AF3B-D22039BB70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9531" t="37608" r="20430" b="43959"/>
            <a:stretch/>
          </p:blipFill>
          <p:spPr>
            <a:xfrm>
              <a:off x="-53870" y="1003588"/>
              <a:ext cx="4654445" cy="1022105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AD44FC2-735A-8945-99F2-6A7620A586C3}"/>
                </a:ext>
              </a:extLst>
            </p:cNvPr>
            <p:cNvSpPr txBox="1"/>
            <p:nvPr/>
          </p:nvSpPr>
          <p:spPr>
            <a:xfrm>
              <a:off x="190182" y="1204395"/>
              <a:ext cx="371030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เรื่อง เกาะหนูเกาะแมว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592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A2839F6-0636-CC4D-BB98-775CCEAC8277}"/>
              </a:ext>
            </a:extLst>
          </p:cNvPr>
          <p:cNvGrpSpPr/>
          <p:nvPr/>
        </p:nvGrpSpPr>
        <p:grpSpPr>
          <a:xfrm>
            <a:off x="692727" y="498764"/>
            <a:ext cx="10806546" cy="5860472"/>
            <a:chOff x="692727" y="498764"/>
            <a:chExt cx="10806546" cy="586047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B7C41C7-3A6C-0C45-8710-28A13A1D2D9C}"/>
                </a:ext>
              </a:extLst>
            </p:cNvPr>
            <p:cNvSpPr/>
            <p:nvPr/>
          </p:nvSpPr>
          <p:spPr>
            <a:xfrm>
              <a:off x="692727" y="498764"/>
              <a:ext cx="10806546" cy="5860472"/>
            </a:xfrm>
            <a:prstGeom prst="rect">
              <a:avLst/>
            </a:prstGeom>
            <a:solidFill>
              <a:srgbClr val="FFFFFF">
                <a:alpha val="9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A8A1EBD-E7C1-9348-BEB4-BDEBFACBFD15}"/>
                </a:ext>
              </a:extLst>
            </p:cNvPr>
            <p:cNvSpPr txBox="1"/>
            <p:nvPr/>
          </p:nvSpPr>
          <p:spPr>
            <a:xfrm>
              <a:off x="3975643" y="2176470"/>
              <a:ext cx="6969022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sz="40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เมื่อพญากงได้ครองเมืองศรีวิชัย คือ "เมืองนครปฐม" ในปัจจุบันนี้ สืบต่อจากพระเจ้าสิการาชผู้เป็นพระราชบิดาแล้ว ต่อมาได้มีพระราชบุตรที่ประสูติจากพระมเหสี โหรได้ถวายคำพยากรณ์พระราชกุมารว่าเป็นผู้มีบุญ</a:t>
              </a:r>
              <a:r>
                <a:rPr lang="th-TH" sz="40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ญาธิ</a:t>
              </a:r>
              <a:r>
                <a:rPr lang="th-TH" sz="40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การมาก จะได้ครองราชสมบัติเป็นกษัตริย์ต่อไปในภายหน้า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A870DE1-9FA4-0D47-9345-A528A91735E7}"/>
              </a:ext>
            </a:extLst>
          </p:cNvPr>
          <p:cNvGrpSpPr/>
          <p:nvPr/>
        </p:nvGrpSpPr>
        <p:grpSpPr>
          <a:xfrm>
            <a:off x="1119810" y="272087"/>
            <a:ext cx="9952379" cy="1013568"/>
            <a:chOff x="1168918" y="485031"/>
            <a:chExt cx="9952379" cy="1013568"/>
          </a:xfrm>
        </p:grpSpPr>
        <p:sp>
          <p:nvSpPr>
            <p:cNvPr id="14" name="Chevron 13">
              <a:extLst>
                <a:ext uri="{FF2B5EF4-FFF2-40B4-BE49-F238E27FC236}">
                  <a16:creationId xmlns:a16="http://schemas.microsoft.com/office/drawing/2014/main" id="{A427B4DB-55A4-7446-88DB-5A21C235334D}"/>
                </a:ext>
              </a:extLst>
            </p:cNvPr>
            <p:cNvSpPr/>
            <p:nvPr/>
          </p:nvSpPr>
          <p:spPr>
            <a:xfrm rot="10800000">
              <a:off x="8162975" y="490370"/>
              <a:ext cx="2958322" cy="765072"/>
            </a:xfrm>
            <a:prstGeom prst="chevron">
              <a:avLst/>
            </a:prstGeom>
            <a:solidFill>
              <a:schemeClr val="accent6">
                <a:lumMod val="40000"/>
                <a:lumOff val="60000"/>
                <a:alpha val="8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Chevron 14">
              <a:extLst>
                <a:ext uri="{FF2B5EF4-FFF2-40B4-BE49-F238E27FC236}">
                  <a16:creationId xmlns:a16="http://schemas.microsoft.com/office/drawing/2014/main" id="{66501970-9C36-C84F-8A03-ED42A1521259}"/>
                </a:ext>
              </a:extLst>
            </p:cNvPr>
            <p:cNvSpPr/>
            <p:nvPr/>
          </p:nvSpPr>
          <p:spPr>
            <a:xfrm>
              <a:off x="1168918" y="489541"/>
              <a:ext cx="2958322" cy="765072"/>
            </a:xfrm>
            <a:prstGeom prst="chevron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5D28472-9750-3B44-90D3-91C29B72A375}"/>
                </a:ext>
              </a:extLst>
            </p:cNvPr>
            <p:cNvSpPr/>
            <p:nvPr/>
          </p:nvSpPr>
          <p:spPr>
            <a:xfrm>
              <a:off x="3076048" y="485031"/>
              <a:ext cx="6039906" cy="76507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23701FC-B3B1-3E40-93B5-6B07C6AB4BE8}"/>
                </a:ext>
              </a:extLst>
            </p:cNvPr>
            <p:cNvSpPr txBox="1"/>
            <p:nvPr/>
          </p:nvSpPr>
          <p:spPr>
            <a:xfrm>
              <a:off x="1929033" y="575269"/>
              <a:ext cx="843214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5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นิทานพื้นบ้านภาคกลาง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DF7F230-B208-6149-ABEF-AFD05DD586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414" t="37608" r="21250" b="44790"/>
          <a:stretch/>
        </p:blipFill>
        <p:spPr>
          <a:xfrm>
            <a:off x="-28576" y="1116701"/>
            <a:ext cx="4972050" cy="9233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AD44FC2-735A-8945-99F2-6A7620A586C3}"/>
              </a:ext>
            </a:extLst>
          </p:cNvPr>
          <p:cNvSpPr txBox="1"/>
          <p:nvPr/>
        </p:nvSpPr>
        <p:spPr>
          <a:xfrm>
            <a:off x="338451" y="1256252"/>
            <a:ext cx="5951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เรื่อง พญากง</a:t>
            </a:r>
            <a:r>
              <a:rPr lang="en-US" sz="4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-</a:t>
            </a:r>
            <a:r>
              <a:rPr lang="th-TH" sz="4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พญาพาน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A22392-1643-7841-A6ED-4E6CA6F41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937" y="2025693"/>
            <a:ext cx="1524769" cy="428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57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A2839F6-0636-CC4D-BB98-775CCEAC8277}"/>
              </a:ext>
            </a:extLst>
          </p:cNvPr>
          <p:cNvGrpSpPr/>
          <p:nvPr/>
        </p:nvGrpSpPr>
        <p:grpSpPr>
          <a:xfrm>
            <a:off x="692727" y="498764"/>
            <a:ext cx="10806546" cy="5860472"/>
            <a:chOff x="692727" y="498764"/>
            <a:chExt cx="10806546" cy="586047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B7C41C7-3A6C-0C45-8710-28A13A1D2D9C}"/>
                </a:ext>
              </a:extLst>
            </p:cNvPr>
            <p:cNvSpPr/>
            <p:nvPr/>
          </p:nvSpPr>
          <p:spPr>
            <a:xfrm>
              <a:off x="692727" y="498764"/>
              <a:ext cx="10806546" cy="5860472"/>
            </a:xfrm>
            <a:prstGeom prst="rect">
              <a:avLst/>
            </a:prstGeom>
            <a:solidFill>
              <a:srgbClr val="FFFFFF">
                <a:alpha val="9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A8A1EBD-E7C1-9348-BEB4-BDEBFACBFD15}"/>
                </a:ext>
              </a:extLst>
            </p:cNvPr>
            <p:cNvSpPr txBox="1"/>
            <p:nvPr/>
          </p:nvSpPr>
          <p:spPr>
            <a:xfrm>
              <a:off x="1269318" y="2221643"/>
              <a:ext cx="5617627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แต่ว่าพระราชกุมารนี้จะกระทำปิตุฆาต คือฆ่าพ่อ เมื่อพญากงได้ทราบดังนั้น จึงรับสั่งให้ราชบุรุษพาพระราชกุมารไปฆ่าทิ้งเสียในป่า ราชบุรุษจึงนำไปทิ้งไว้ที่ป่าไผ่ที่ไร่ของยายหอม ยายหอมได้เลี้ยงพระราชกุมาร หลังจากนั้นนำไปให้เจ้าเมืองราชบุรีเลี้ยงเป็นบุตรบุญธรรม</a:t>
              </a:r>
              <a:endPara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A870DE1-9FA4-0D47-9345-A528A91735E7}"/>
              </a:ext>
            </a:extLst>
          </p:cNvPr>
          <p:cNvGrpSpPr/>
          <p:nvPr/>
        </p:nvGrpSpPr>
        <p:grpSpPr>
          <a:xfrm>
            <a:off x="1119810" y="272087"/>
            <a:ext cx="9952379" cy="1013568"/>
            <a:chOff x="1168918" y="485031"/>
            <a:chExt cx="9952379" cy="1013568"/>
          </a:xfrm>
        </p:grpSpPr>
        <p:sp>
          <p:nvSpPr>
            <p:cNvPr id="14" name="Chevron 13">
              <a:extLst>
                <a:ext uri="{FF2B5EF4-FFF2-40B4-BE49-F238E27FC236}">
                  <a16:creationId xmlns:a16="http://schemas.microsoft.com/office/drawing/2014/main" id="{A427B4DB-55A4-7446-88DB-5A21C235334D}"/>
                </a:ext>
              </a:extLst>
            </p:cNvPr>
            <p:cNvSpPr/>
            <p:nvPr/>
          </p:nvSpPr>
          <p:spPr>
            <a:xfrm rot="10800000">
              <a:off x="8162975" y="490370"/>
              <a:ext cx="2958322" cy="765072"/>
            </a:xfrm>
            <a:prstGeom prst="chevron">
              <a:avLst/>
            </a:prstGeom>
            <a:solidFill>
              <a:schemeClr val="accent6">
                <a:lumMod val="40000"/>
                <a:lumOff val="60000"/>
                <a:alpha val="8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Chevron 14">
              <a:extLst>
                <a:ext uri="{FF2B5EF4-FFF2-40B4-BE49-F238E27FC236}">
                  <a16:creationId xmlns:a16="http://schemas.microsoft.com/office/drawing/2014/main" id="{66501970-9C36-C84F-8A03-ED42A1521259}"/>
                </a:ext>
              </a:extLst>
            </p:cNvPr>
            <p:cNvSpPr/>
            <p:nvPr/>
          </p:nvSpPr>
          <p:spPr>
            <a:xfrm>
              <a:off x="1168918" y="489541"/>
              <a:ext cx="2958322" cy="765072"/>
            </a:xfrm>
            <a:prstGeom prst="chevron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5D28472-9750-3B44-90D3-91C29B72A375}"/>
                </a:ext>
              </a:extLst>
            </p:cNvPr>
            <p:cNvSpPr/>
            <p:nvPr/>
          </p:nvSpPr>
          <p:spPr>
            <a:xfrm>
              <a:off x="3076048" y="485031"/>
              <a:ext cx="6039906" cy="76507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23701FC-B3B1-3E40-93B5-6B07C6AB4BE8}"/>
                </a:ext>
              </a:extLst>
            </p:cNvPr>
            <p:cNvSpPr txBox="1"/>
            <p:nvPr/>
          </p:nvSpPr>
          <p:spPr>
            <a:xfrm>
              <a:off x="1929033" y="575269"/>
              <a:ext cx="843214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5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นิทานพื้นบ้านภาคกลาง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DF7F230-B208-6149-ABEF-AFD05DD586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414" t="37608" r="21250" b="44790"/>
          <a:stretch/>
        </p:blipFill>
        <p:spPr>
          <a:xfrm>
            <a:off x="-28576" y="1116701"/>
            <a:ext cx="4972050" cy="9233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AD44FC2-735A-8945-99F2-6A7620A586C3}"/>
              </a:ext>
            </a:extLst>
          </p:cNvPr>
          <p:cNvSpPr txBox="1"/>
          <p:nvPr/>
        </p:nvSpPr>
        <p:spPr>
          <a:xfrm>
            <a:off x="338451" y="1256252"/>
            <a:ext cx="5951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เรื่อง พญากง พญาพาน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1F6DC6-27DE-AD4B-B4E3-9EA0FD4CAA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9457" y="1700688"/>
            <a:ext cx="2094778" cy="449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7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A2839F6-0636-CC4D-BB98-775CCEAC8277}"/>
              </a:ext>
            </a:extLst>
          </p:cNvPr>
          <p:cNvGrpSpPr/>
          <p:nvPr/>
        </p:nvGrpSpPr>
        <p:grpSpPr>
          <a:xfrm>
            <a:off x="692727" y="498764"/>
            <a:ext cx="10806546" cy="5860472"/>
            <a:chOff x="692727" y="498764"/>
            <a:chExt cx="10806546" cy="586047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B7C41C7-3A6C-0C45-8710-28A13A1D2D9C}"/>
                </a:ext>
              </a:extLst>
            </p:cNvPr>
            <p:cNvSpPr/>
            <p:nvPr/>
          </p:nvSpPr>
          <p:spPr>
            <a:xfrm>
              <a:off x="692727" y="498764"/>
              <a:ext cx="10806546" cy="5860472"/>
            </a:xfrm>
            <a:prstGeom prst="rect">
              <a:avLst/>
            </a:prstGeom>
            <a:solidFill>
              <a:srgbClr val="FFFFFF">
                <a:alpha val="9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A8A1EBD-E7C1-9348-BEB4-BDEBFACBFD15}"/>
                </a:ext>
              </a:extLst>
            </p:cNvPr>
            <p:cNvSpPr txBox="1"/>
            <p:nvPr/>
          </p:nvSpPr>
          <p:spPr>
            <a:xfrm>
              <a:off x="1418491" y="2313976"/>
              <a:ext cx="9355016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sz="40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เมืองราชบุรีเป็นเมืองขึ้นของเมืองศรีวิชัย ภายหลังพระราชกุมารเติบโตขึ้น ได้แข็งเมืองไม่ยอมส่งบรรณาการ และได้ท้ารบกับพระยากงจนได้ชนช้างกัน เมื่อฆ่าพญากงสำเร็จแล้วได้เข้าเมืองศรีวิชัย เวลานั้นพระมเหสีของพญากงซึ่งเป็นพระชนนีของพญาพานยังมีพระชนม์อยู่ กล่าวกันว่ารูปโฉมสวยงามพญาพานคิดอยากได้เป็นมเหสี ได้เสด็จเข้าไปที่ตำหนัก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A870DE1-9FA4-0D47-9345-A528A91735E7}"/>
              </a:ext>
            </a:extLst>
          </p:cNvPr>
          <p:cNvGrpSpPr/>
          <p:nvPr/>
        </p:nvGrpSpPr>
        <p:grpSpPr>
          <a:xfrm>
            <a:off x="1119810" y="272087"/>
            <a:ext cx="9952379" cy="1013568"/>
            <a:chOff x="1168918" y="485031"/>
            <a:chExt cx="9952379" cy="1013568"/>
          </a:xfrm>
        </p:grpSpPr>
        <p:sp>
          <p:nvSpPr>
            <p:cNvPr id="14" name="Chevron 13">
              <a:extLst>
                <a:ext uri="{FF2B5EF4-FFF2-40B4-BE49-F238E27FC236}">
                  <a16:creationId xmlns:a16="http://schemas.microsoft.com/office/drawing/2014/main" id="{A427B4DB-55A4-7446-88DB-5A21C235334D}"/>
                </a:ext>
              </a:extLst>
            </p:cNvPr>
            <p:cNvSpPr/>
            <p:nvPr/>
          </p:nvSpPr>
          <p:spPr>
            <a:xfrm rot="10800000">
              <a:off x="8162975" y="490370"/>
              <a:ext cx="2958322" cy="765072"/>
            </a:xfrm>
            <a:prstGeom prst="chevron">
              <a:avLst/>
            </a:prstGeom>
            <a:solidFill>
              <a:schemeClr val="accent6">
                <a:lumMod val="40000"/>
                <a:lumOff val="60000"/>
                <a:alpha val="8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Chevron 14">
              <a:extLst>
                <a:ext uri="{FF2B5EF4-FFF2-40B4-BE49-F238E27FC236}">
                  <a16:creationId xmlns:a16="http://schemas.microsoft.com/office/drawing/2014/main" id="{66501970-9C36-C84F-8A03-ED42A1521259}"/>
                </a:ext>
              </a:extLst>
            </p:cNvPr>
            <p:cNvSpPr/>
            <p:nvPr/>
          </p:nvSpPr>
          <p:spPr>
            <a:xfrm>
              <a:off x="1168918" y="489541"/>
              <a:ext cx="2958322" cy="765072"/>
            </a:xfrm>
            <a:prstGeom prst="chevron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5D28472-9750-3B44-90D3-91C29B72A375}"/>
                </a:ext>
              </a:extLst>
            </p:cNvPr>
            <p:cNvSpPr/>
            <p:nvPr/>
          </p:nvSpPr>
          <p:spPr>
            <a:xfrm>
              <a:off x="3076048" y="485031"/>
              <a:ext cx="6039906" cy="76507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23701FC-B3B1-3E40-93B5-6B07C6AB4BE8}"/>
                </a:ext>
              </a:extLst>
            </p:cNvPr>
            <p:cNvSpPr txBox="1"/>
            <p:nvPr/>
          </p:nvSpPr>
          <p:spPr>
            <a:xfrm>
              <a:off x="1929033" y="575269"/>
              <a:ext cx="843214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5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นิทานพื้นบ้านภาคกลาง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DF7F230-B208-6149-ABEF-AFD05DD586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414" t="37608" r="21250" b="44790"/>
          <a:stretch/>
        </p:blipFill>
        <p:spPr>
          <a:xfrm>
            <a:off x="-28576" y="1116701"/>
            <a:ext cx="4972050" cy="9233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AD44FC2-735A-8945-99F2-6A7620A586C3}"/>
              </a:ext>
            </a:extLst>
          </p:cNvPr>
          <p:cNvSpPr txBox="1"/>
          <p:nvPr/>
        </p:nvSpPr>
        <p:spPr>
          <a:xfrm>
            <a:off x="338451" y="1256252"/>
            <a:ext cx="5951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เรื่อง พญากง</a:t>
            </a:r>
            <a:r>
              <a:rPr lang="en-US" sz="4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-</a:t>
            </a:r>
            <a:r>
              <a:rPr lang="th-TH" sz="4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พญาพาน</a:t>
            </a:r>
          </a:p>
        </p:txBody>
      </p:sp>
    </p:spTree>
    <p:extLst>
      <p:ext uri="{BB962C8B-B14F-4D97-AF65-F5344CB8AC3E}">
        <p14:creationId xmlns:p14="http://schemas.microsoft.com/office/powerpoint/2010/main" val="413914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A2839F6-0636-CC4D-BB98-775CCEAC8277}"/>
              </a:ext>
            </a:extLst>
          </p:cNvPr>
          <p:cNvGrpSpPr/>
          <p:nvPr/>
        </p:nvGrpSpPr>
        <p:grpSpPr>
          <a:xfrm>
            <a:off x="692727" y="498764"/>
            <a:ext cx="10806546" cy="5860472"/>
            <a:chOff x="692727" y="498764"/>
            <a:chExt cx="10806546" cy="586047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B7C41C7-3A6C-0C45-8710-28A13A1D2D9C}"/>
                </a:ext>
              </a:extLst>
            </p:cNvPr>
            <p:cNvSpPr/>
            <p:nvPr/>
          </p:nvSpPr>
          <p:spPr>
            <a:xfrm>
              <a:off x="692727" y="498764"/>
              <a:ext cx="10806546" cy="5860472"/>
            </a:xfrm>
            <a:prstGeom prst="rect">
              <a:avLst/>
            </a:prstGeom>
            <a:solidFill>
              <a:srgbClr val="FFFFFF">
                <a:alpha val="9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A8A1EBD-E7C1-9348-BEB4-BDEBFACBFD15}"/>
                </a:ext>
              </a:extLst>
            </p:cNvPr>
            <p:cNvSpPr txBox="1"/>
            <p:nvPr/>
          </p:nvSpPr>
          <p:spPr>
            <a:xfrm>
              <a:off x="4943474" y="2244784"/>
              <a:ext cx="6128716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เทพยดาได้แปลงเป็นแพะบ้าง บ้างก็แปลงเป็นแมวแม่ลูกอ่อน นอนขวางบันไดปราสาท อยู่ เมื่อพญาพานข้ามสัตว์ทั้งสองนั้นไป ลูกแมวจึงพูดกับแม่ว่า "ท่านเห็นพวกเราเป็นเดรัจฉานจึงข้ามไป" แม่แมวตอบลูกว่า "นับประสาอะไรกับเราเป็นสัตว์เดรัจฉาน แม้แต่มารดาของท่าน ท่านยังจะเอาเป็นเมีย"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A870DE1-9FA4-0D47-9345-A528A91735E7}"/>
              </a:ext>
            </a:extLst>
          </p:cNvPr>
          <p:cNvGrpSpPr/>
          <p:nvPr/>
        </p:nvGrpSpPr>
        <p:grpSpPr>
          <a:xfrm>
            <a:off x="1119810" y="272087"/>
            <a:ext cx="9952379" cy="1013568"/>
            <a:chOff x="1168918" y="485031"/>
            <a:chExt cx="9952379" cy="1013568"/>
          </a:xfrm>
        </p:grpSpPr>
        <p:sp>
          <p:nvSpPr>
            <p:cNvPr id="14" name="Chevron 13">
              <a:extLst>
                <a:ext uri="{FF2B5EF4-FFF2-40B4-BE49-F238E27FC236}">
                  <a16:creationId xmlns:a16="http://schemas.microsoft.com/office/drawing/2014/main" id="{A427B4DB-55A4-7446-88DB-5A21C235334D}"/>
                </a:ext>
              </a:extLst>
            </p:cNvPr>
            <p:cNvSpPr/>
            <p:nvPr/>
          </p:nvSpPr>
          <p:spPr>
            <a:xfrm rot="10800000">
              <a:off x="8162975" y="490370"/>
              <a:ext cx="2958322" cy="765072"/>
            </a:xfrm>
            <a:prstGeom prst="chevron">
              <a:avLst/>
            </a:prstGeom>
            <a:solidFill>
              <a:schemeClr val="accent6">
                <a:lumMod val="40000"/>
                <a:lumOff val="60000"/>
                <a:alpha val="8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Chevron 14">
              <a:extLst>
                <a:ext uri="{FF2B5EF4-FFF2-40B4-BE49-F238E27FC236}">
                  <a16:creationId xmlns:a16="http://schemas.microsoft.com/office/drawing/2014/main" id="{66501970-9C36-C84F-8A03-ED42A1521259}"/>
                </a:ext>
              </a:extLst>
            </p:cNvPr>
            <p:cNvSpPr/>
            <p:nvPr/>
          </p:nvSpPr>
          <p:spPr>
            <a:xfrm>
              <a:off x="1168918" y="489541"/>
              <a:ext cx="2958322" cy="765072"/>
            </a:xfrm>
            <a:prstGeom prst="chevron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5D28472-9750-3B44-90D3-91C29B72A375}"/>
                </a:ext>
              </a:extLst>
            </p:cNvPr>
            <p:cNvSpPr/>
            <p:nvPr/>
          </p:nvSpPr>
          <p:spPr>
            <a:xfrm>
              <a:off x="3076048" y="485031"/>
              <a:ext cx="6039906" cy="76507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23701FC-B3B1-3E40-93B5-6B07C6AB4BE8}"/>
                </a:ext>
              </a:extLst>
            </p:cNvPr>
            <p:cNvSpPr txBox="1"/>
            <p:nvPr/>
          </p:nvSpPr>
          <p:spPr>
            <a:xfrm>
              <a:off x="1929033" y="575269"/>
              <a:ext cx="843214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5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นิทานพื้นบ้านภาคกลาง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DF7F230-B208-6149-ABEF-AFD05DD586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414" t="37608" r="21250" b="44790"/>
          <a:stretch/>
        </p:blipFill>
        <p:spPr>
          <a:xfrm>
            <a:off x="-28576" y="1116701"/>
            <a:ext cx="4972050" cy="9233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AD44FC2-735A-8945-99F2-6A7620A586C3}"/>
              </a:ext>
            </a:extLst>
          </p:cNvPr>
          <p:cNvSpPr txBox="1"/>
          <p:nvPr/>
        </p:nvSpPr>
        <p:spPr>
          <a:xfrm>
            <a:off x="338451" y="1256252"/>
            <a:ext cx="5951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เรื่อง พญากง</a:t>
            </a:r>
            <a:r>
              <a:rPr lang="en-US" sz="4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-</a:t>
            </a:r>
            <a:r>
              <a:rPr lang="th-TH" sz="4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พญาพาน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66B999-BC1C-3F4F-BBA7-0B507C38B1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21" y="3227978"/>
            <a:ext cx="4965700" cy="26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21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A2839F6-0636-CC4D-BB98-775CCEAC8277}"/>
              </a:ext>
            </a:extLst>
          </p:cNvPr>
          <p:cNvGrpSpPr/>
          <p:nvPr/>
        </p:nvGrpSpPr>
        <p:grpSpPr>
          <a:xfrm>
            <a:off x="692727" y="498764"/>
            <a:ext cx="10806546" cy="5860472"/>
            <a:chOff x="692727" y="498764"/>
            <a:chExt cx="10806546" cy="586047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B7C41C7-3A6C-0C45-8710-28A13A1D2D9C}"/>
                </a:ext>
              </a:extLst>
            </p:cNvPr>
            <p:cNvSpPr/>
            <p:nvPr/>
          </p:nvSpPr>
          <p:spPr>
            <a:xfrm>
              <a:off x="692727" y="498764"/>
              <a:ext cx="10806546" cy="5860472"/>
            </a:xfrm>
            <a:prstGeom prst="rect">
              <a:avLst/>
            </a:prstGeom>
            <a:solidFill>
              <a:srgbClr val="FFFFFF">
                <a:alpha val="9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A8A1EBD-E7C1-9348-BEB4-BDEBFACBFD15}"/>
                </a:ext>
              </a:extLst>
            </p:cNvPr>
            <p:cNvSpPr txBox="1"/>
            <p:nvPr/>
          </p:nvSpPr>
          <p:spPr>
            <a:xfrm>
              <a:off x="1356466" y="2207305"/>
              <a:ext cx="4942854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เล่าลือกันมานานแล้วว่าเจ้าหญิงแห่งเมืองเชียงรุ้ง แคว้นสิบสองปันนา มีพระสิริโฉมงดงามเป็นอย่างยิ่ง ตามเชื้อสายแห่งชาวไทลื้อ ที่หญิงสาวชาวไทลื้อนั้นเป็นผู้ที่มีผิวพรรณและทรวดทรงที่งดงามสมส่วน เป็นที่ร่ำลือมาแต่ไหนแต่ไร</a:t>
              </a:r>
              <a:endPara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A870DE1-9FA4-0D47-9345-A528A91735E7}"/>
              </a:ext>
            </a:extLst>
          </p:cNvPr>
          <p:cNvGrpSpPr/>
          <p:nvPr/>
        </p:nvGrpSpPr>
        <p:grpSpPr>
          <a:xfrm>
            <a:off x="1119810" y="272087"/>
            <a:ext cx="9952379" cy="1013568"/>
            <a:chOff x="1168918" y="485031"/>
            <a:chExt cx="9952379" cy="1013568"/>
          </a:xfrm>
        </p:grpSpPr>
        <p:sp>
          <p:nvSpPr>
            <p:cNvPr id="14" name="Chevron 13">
              <a:extLst>
                <a:ext uri="{FF2B5EF4-FFF2-40B4-BE49-F238E27FC236}">
                  <a16:creationId xmlns:a16="http://schemas.microsoft.com/office/drawing/2014/main" id="{A427B4DB-55A4-7446-88DB-5A21C235334D}"/>
                </a:ext>
              </a:extLst>
            </p:cNvPr>
            <p:cNvSpPr/>
            <p:nvPr/>
          </p:nvSpPr>
          <p:spPr>
            <a:xfrm rot="10800000">
              <a:off x="8162975" y="490370"/>
              <a:ext cx="2958322" cy="765072"/>
            </a:xfrm>
            <a:prstGeom prst="chevron">
              <a:avLst/>
            </a:prstGeom>
            <a:solidFill>
              <a:srgbClr val="FFB9B9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Chevron 14">
              <a:extLst>
                <a:ext uri="{FF2B5EF4-FFF2-40B4-BE49-F238E27FC236}">
                  <a16:creationId xmlns:a16="http://schemas.microsoft.com/office/drawing/2014/main" id="{66501970-9C36-C84F-8A03-ED42A1521259}"/>
                </a:ext>
              </a:extLst>
            </p:cNvPr>
            <p:cNvSpPr/>
            <p:nvPr/>
          </p:nvSpPr>
          <p:spPr>
            <a:xfrm>
              <a:off x="1168918" y="489541"/>
              <a:ext cx="2958322" cy="765072"/>
            </a:xfrm>
            <a:prstGeom prst="chevron">
              <a:avLst/>
            </a:prstGeom>
            <a:solidFill>
              <a:srgbClr val="FFB9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5D28472-9750-3B44-90D3-91C29B72A375}"/>
                </a:ext>
              </a:extLst>
            </p:cNvPr>
            <p:cNvSpPr/>
            <p:nvPr/>
          </p:nvSpPr>
          <p:spPr>
            <a:xfrm>
              <a:off x="3076048" y="485031"/>
              <a:ext cx="6039906" cy="765074"/>
            </a:xfrm>
            <a:prstGeom prst="rect">
              <a:avLst/>
            </a:prstGeom>
            <a:solidFill>
              <a:srgbClr val="FFB9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23701FC-B3B1-3E40-93B5-6B07C6AB4BE8}"/>
                </a:ext>
              </a:extLst>
            </p:cNvPr>
            <p:cNvSpPr txBox="1"/>
            <p:nvPr/>
          </p:nvSpPr>
          <p:spPr>
            <a:xfrm>
              <a:off x="1929033" y="575269"/>
              <a:ext cx="843214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5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นิทานพื้นบ้านภาคเหนือ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A36AB41-B237-4146-9F04-ECB3C98A0167}"/>
              </a:ext>
            </a:extLst>
          </p:cNvPr>
          <p:cNvGrpSpPr/>
          <p:nvPr/>
        </p:nvGrpSpPr>
        <p:grpSpPr>
          <a:xfrm>
            <a:off x="0" y="1087873"/>
            <a:ext cx="6289795" cy="937820"/>
            <a:chOff x="0" y="1173600"/>
            <a:chExt cx="6289795" cy="93782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ADABBDC-7E0F-AB46-8176-59DE17563B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9531" t="38328" r="20781" b="44583"/>
            <a:stretch/>
          </p:blipFill>
          <p:spPr>
            <a:xfrm>
              <a:off x="0" y="1173600"/>
              <a:ext cx="4386263" cy="92333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AD44FC2-735A-8945-99F2-6A7620A586C3}"/>
                </a:ext>
              </a:extLst>
            </p:cNvPr>
            <p:cNvSpPr txBox="1"/>
            <p:nvPr/>
          </p:nvSpPr>
          <p:spPr>
            <a:xfrm>
              <a:off x="338451" y="1341979"/>
              <a:ext cx="595134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เรื่อง ดอยนางนอน</a:t>
              </a:r>
              <a:endParaRPr lang="en-US" sz="44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21AB854F-0FB0-D94C-9B1F-66CEACB2BE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1759" y="1227900"/>
            <a:ext cx="3290173" cy="493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72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A2839F6-0636-CC4D-BB98-775CCEAC8277}"/>
              </a:ext>
            </a:extLst>
          </p:cNvPr>
          <p:cNvGrpSpPr/>
          <p:nvPr/>
        </p:nvGrpSpPr>
        <p:grpSpPr>
          <a:xfrm>
            <a:off x="692727" y="498764"/>
            <a:ext cx="10806546" cy="5860472"/>
            <a:chOff x="692727" y="498764"/>
            <a:chExt cx="10806546" cy="586047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B7C41C7-3A6C-0C45-8710-28A13A1D2D9C}"/>
                </a:ext>
              </a:extLst>
            </p:cNvPr>
            <p:cNvSpPr/>
            <p:nvPr/>
          </p:nvSpPr>
          <p:spPr>
            <a:xfrm>
              <a:off x="692727" y="498764"/>
              <a:ext cx="10806546" cy="5860472"/>
            </a:xfrm>
            <a:prstGeom prst="rect">
              <a:avLst/>
            </a:prstGeom>
            <a:solidFill>
              <a:srgbClr val="FFFFFF">
                <a:alpha val="9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A8A1EBD-E7C1-9348-BEB4-BDEBFACBFD15}"/>
                </a:ext>
              </a:extLst>
            </p:cNvPr>
            <p:cNvSpPr txBox="1"/>
            <p:nvPr/>
          </p:nvSpPr>
          <p:spPr>
            <a:xfrm>
              <a:off x="1738880" y="2259122"/>
              <a:ext cx="8714238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พญาพานได้ฟังดังนั้นก็ประหลาดพระทัยนัก จึงทรงตั้งอธิษฐานว่า "ถ้าพระมเหสีของพระยากงเป็นพระมารดาของเราจริงแล้ว ขอให้น้ำนมหลั่งออกจากถันทั้งสองข้างให้ปรากฏ ถ้าไม่ใช่พระมารดาของเราก็ขออย่าให้น้ำนมไหลออกมาเลย" พญาพาน ตั้งอธิษฐานแล้วน้ำนมได้หลั่งออกมาจากถันเป็นที่ประจักษ์แก่สายตา พญาพานจึงได้ไต่ถามได้ความว่าเป็นพระมารดาจริง และทรงทราบว่าพญากงเป็นพระราชบิดา</a:t>
              </a:r>
              <a:endPara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A870DE1-9FA4-0D47-9345-A528A91735E7}"/>
              </a:ext>
            </a:extLst>
          </p:cNvPr>
          <p:cNvGrpSpPr/>
          <p:nvPr/>
        </p:nvGrpSpPr>
        <p:grpSpPr>
          <a:xfrm>
            <a:off x="1119810" y="272087"/>
            <a:ext cx="9952379" cy="1013568"/>
            <a:chOff x="1168918" y="485031"/>
            <a:chExt cx="9952379" cy="1013568"/>
          </a:xfrm>
        </p:grpSpPr>
        <p:sp>
          <p:nvSpPr>
            <p:cNvPr id="14" name="Chevron 13">
              <a:extLst>
                <a:ext uri="{FF2B5EF4-FFF2-40B4-BE49-F238E27FC236}">
                  <a16:creationId xmlns:a16="http://schemas.microsoft.com/office/drawing/2014/main" id="{A427B4DB-55A4-7446-88DB-5A21C235334D}"/>
                </a:ext>
              </a:extLst>
            </p:cNvPr>
            <p:cNvSpPr/>
            <p:nvPr/>
          </p:nvSpPr>
          <p:spPr>
            <a:xfrm rot="10800000">
              <a:off x="8162975" y="490370"/>
              <a:ext cx="2958322" cy="765072"/>
            </a:xfrm>
            <a:prstGeom prst="chevron">
              <a:avLst/>
            </a:prstGeom>
            <a:solidFill>
              <a:schemeClr val="accent6">
                <a:lumMod val="40000"/>
                <a:lumOff val="60000"/>
                <a:alpha val="8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Chevron 14">
              <a:extLst>
                <a:ext uri="{FF2B5EF4-FFF2-40B4-BE49-F238E27FC236}">
                  <a16:creationId xmlns:a16="http://schemas.microsoft.com/office/drawing/2014/main" id="{66501970-9C36-C84F-8A03-ED42A1521259}"/>
                </a:ext>
              </a:extLst>
            </p:cNvPr>
            <p:cNvSpPr/>
            <p:nvPr/>
          </p:nvSpPr>
          <p:spPr>
            <a:xfrm>
              <a:off x="1168918" y="489541"/>
              <a:ext cx="2958322" cy="765072"/>
            </a:xfrm>
            <a:prstGeom prst="chevron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5D28472-9750-3B44-90D3-91C29B72A375}"/>
                </a:ext>
              </a:extLst>
            </p:cNvPr>
            <p:cNvSpPr/>
            <p:nvPr/>
          </p:nvSpPr>
          <p:spPr>
            <a:xfrm>
              <a:off x="3076048" y="485031"/>
              <a:ext cx="6039906" cy="76507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23701FC-B3B1-3E40-93B5-6B07C6AB4BE8}"/>
                </a:ext>
              </a:extLst>
            </p:cNvPr>
            <p:cNvSpPr txBox="1"/>
            <p:nvPr/>
          </p:nvSpPr>
          <p:spPr>
            <a:xfrm>
              <a:off x="1929033" y="575269"/>
              <a:ext cx="843214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5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นิทานพื้นบ้านภาคกลาง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DF7F230-B208-6149-ABEF-AFD05DD586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414" t="37608" r="21250" b="44790"/>
          <a:stretch/>
        </p:blipFill>
        <p:spPr>
          <a:xfrm>
            <a:off x="-28576" y="1116701"/>
            <a:ext cx="4972050" cy="9233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AD44FC2-735A-8945-99F2-6A7620A586C3}"/>
              </a:ext>
            </a:extLst>
          </p:cNvPr>
          <p:cNvSpPr txBox="1"/>
          <p:nvPr/>
        </p:nvSpPr>
        <p:spPr>
          <a:xfrm>
            <a:off x="338451" y="1256252"/>
            <a:ext cx="5951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เรื่อง พญากง พญาพาน</a:t>
            </a:r>
          </a:p>
        </p:txBody>
      </p:sp>
    </p:spTree>
    <p:extLst>
      <p:ext uri="{BB962C8B-B14F-4D97-AF65-F5344CB8AC3E}">
        <p14:creationId xmlns:p14="http://schemas.microsoft.com/office/powerpoint/2010/main" val="334000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A2839F6-0636-CC4D-BB98-775CCEAC8277}"/>
              </a:ext>
            </a:extLst>
          </p:cNvPr>
          <p:cNvGrpSpPr/>
          <p:nvPr/>
        </p:nvGrpSpPr>
        <p:grpSpPr>
          <a:xfrm>
            <a:off x="692727" y="498764"/>
            <a:ext cx="10806546" cy="5860472"/>
            <a:chOff x="692727" y="498764"/>
            <a:chExt cx="10806546" cy="586047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B7C41C7-3A6C-0C45-8710-28A13A1D2D9C}"/>
                </a:ext>
              </a:extLst>
            </p:cNvPr>
            <p:cNvSpPr/>
            <p:nvPr/>
          </p:nvSpPr>
          <p:spPr>
            <a:xfrm>
              <a:off x="692727" y="498764"/>
              <a:ext cx="10806546" cy="5860472"/>
            </a:xfrm>
            <a:prstGeom prst="rect">
              <a:avLst/>
            </a:prstGeom>
            <a:solidFill>
              <a:srgbClr val="FFFFFF">
                <a:alpha val="9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A8A1EBD-E7C1-9348-BEB4-BDEBFACBFD15}"/>
                </a:ext>
              </a:extLst>
            </p:cNvPr>
            <p:cNvSpPr txBox="1"/>
            <p:nvPr/>
          </p:nvSpPr>
          <p:spPr>
            <a:xfrm>
              <a:off x="1738880" y="2431649"/>
              <a:ext cx="8714238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sz="40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จึงโกรธยายหอมว่ามิได้บอกให้ตนทราบว่าเป็นบุตรใคร จนได้ทำบาปถึงฆ่าพ่อ แล้วได้ไปเรียกยายหอมมา แล้วจับยายหอมฆ่าเสีย คนทั้งปวงจึงเรียกพระราชกุมารว่า "พญาพาล"เพราะไม่รู้จักบุญคุณคนและบ้างก็เรียก "พญาพาน" เพราะเมื่อเวลาเกิดนั้น พระพักตร์กระทบพานทองเป็นแผล</a:t>
              </a:r>
              <a:endParaRPr lang="en-US" sz="32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A870DE1-9FA4-0D47-9345-A528A91735E7}"/>
              </a:ext>
            </a:extLst>
          </p:cNvPr>
          <p:cNvGrpSpPr/>
          <p:nvPr/>
        </p:nvGrpSpPr>
        <p:grpSpPr>
          <a:xfrm>
            <a:off x="1119810" y="272087"/>
            <a:ext cx="9952379" cy="1013568"/>
            <a:chOff x="1168918" y="485031"/>
            <a:chExt cx="9952379" cy="1013568"/>
          </a:xfrm>
        </p:grpSpPr>
        <p:sp>
          <p:nvSpPr>
            <p:cNvPr id="14" name="Chevron 13">
              <a:extLst>
                <a:ext uri="{FF2B5EF4-FFF2-40B4-BE49-F238E27FC236}">
                  <a16:creationId xmlns:a16="http://schemas.microsoft.com/office/drawing/2014/main" id="{A427B4DB-55A4-7446-88DB-5A21C235334D}"/>
                </a:ext>
              </a:extLst>
            </p:cNvPr>
            <p:cNvSpPr/>
            <p:nvPr/>
          </p:nvSpPr>
          <p:spPr>
            <a:xfrm rot="10800000">
              <a:off x="8162975" y="490370"/>
              <a:ext cx="2958322" cy="765072"/>
            </a:xfrm>
            <a:prstGeom prst="chevron">
              <a:avLst/>
            </a:prstGeom>
            <a:solidFill>
              <a:schemeClr val="accent6">
                <a:lumMod val="40000"/>
                <a:lumOff val="60000"/>
                <a:alpha val="8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Chevron 14">
              <a:extLst>
                <a:ext uri="{FF2B5EF4-FFF2-40B4-BE49-F238E27FC236}">
                  <a16:creationId xmlns:a16="http://schemas.microsoft.com/office/drawing/2014/main" id="{66501970-9C36-C84F-8A03-ED42A1521259}"/>
                </a:ext>
              </a:extLst>
            </p:cNvPr>
            <p:cNvSpPr/>
            <p:nvPr/>
          </p:nvSpPr>
          <p:spPr>
            <a:xfrm>
              <a:off x="1168918" y="489541"/>
              <a:ext cx="2958322" cy="765072"/>
            </a:xfrm>
            <a:prstGeom prst="chevron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5D28472-9750-3B44-90D3-91C29B72A375}"/>
                </a:ext>
              </a:extLst>
            </p:cNvPr>
            <p:cNvSpPr/>
            <p:nvPr/>
          </p:nvSpPr>
          <p:spPr>
            <a:xfrm>
              <a:off x="3076048" y="485031"/>
              <a:ext cx="6039906" cy="76507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23701FC-B3B1-3E40-93B5-6B07C6AB4BE8}"/>
                </a:ext>
              </a:extLst>
            </p:cNvPr>
            <p:cNvSpPr txBox="1"/>
            <p:nvPr/>
          </p:nvSpPr>
          <p:spPr>
            <a:xfrm>
              <a:off x="1929033" y="575269"/>
              <a:ext cx="843214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5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นิทานพื้นบ้านภาคกลาง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DF7F230-B208-6149-ABEF-AFD05DD586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414" t="37608" r="21250" b="44790"/>
          <a:stretch/>
        </p:blipFill>
        <p:spPr>
          <a:xfrm>
            <a:off x="-28576" y="1116701"/>
            <a:ext cx="4972050" cy="9233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AD44FC2-735A-8945-99F2-6A7620A586C3}"/>
              </a:ext>
            </a:extLst>
          </p:cNvPr>
          <p:cNvSpPr txBox="1"/>
          <p:nvPr/>
        </p:nvSpPr>
        <p:spPr>
          <a:xfrm>
            <a:off x="338451" y="1256252"/>
            <a:ext cx="5951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เรื่อง พญากง พญาพาน</a:t>
            </a:r>
          </a:p>
        </p:txBody>
      </p:sp>
    </p:spTree>
    <p:extLst>
      <p:ext uri="{BB962C8B-B14F-4D97-AF65-F5344CB8AC3E}">
        <p14:creationId xmlns:p14="http://schemas.microsoft.com/office/powerpoint/2010/main" val="174659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A2839F6-0636-CC4D-BB98-775CCEAC8277}"/>
              </a:ext>
            </a:extLst>
          </p:cNvPr>
          <p:cNvGrpSpPr/>
          <p:nvPr/>
        </p:nvGrpSpPr>
        <p:grpSpPr>
          <a:xfrm>
            <a:off x="692727" y="498764"/>
            <a:ext cx="10806546" cy="5860472"/>
            <a:chOff x="692727" y="498764"/>
            <a:chExt cx="10806546" cy="586047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B7C41C7-3A6C-0C45-8710-28A13A1D2D9C}"/>
                </a:ext>
              </a:extLst>
            </p:cNvPr>
            <p:cNvSpPr/>
            <p:nvPr/>
          </p:nvSpPr>
          <p:spPr>
            <a:xfrm>
              <a:off x="692727" y="498764"/>
              <a:ext cx="10806546" cy="5860472"/>
            </a:xfrm>
            <a:prstGeom prst="rect">
              <a:avLst/>
            </a:prstGeom>
            <a:solidFill>
              <a:srgbClr val="FFFFFF">
                <a:alpha val="9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A8A1EBD-E7C1-9348-BEB4-BDEBFACBFD15}"/>
                </a:ext>
              </a:extLst>
            </p:cNvPr>
            <p:cNvSpPr txBox="1"/>
            <p:nvPr/>
          </p:nvSpPr>
          <p:spPr>
            <a:xfrm>
              <a:off x="827779" y="2259122"/>
              <a:ext cx="7584701" cy="4031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sz="32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เมื่อพญาพานฆ่ายายหอมแล้ว ต่อมาเกิดสำนึกรู้สึกเสียพระทัยว่าฆ่าผู้มีพระคุณเสียแล้วอีกคนหนึ่งจึงให้อำมาตย์นิมนต์พระอรหันต์มาบิณฑบาตในวัง และถามไถ่ถึงวิธีแก้ไข จึงจะล้างบาปในการฆ่าพระราชบิดาและฆ่ายายหอมผู้มีพระคุณผู้ที่เลี้ยงตนมาแต่เยาว์วัย พระอรหันต์ก็ได้ถวายพระพรว่า "ให้สร้างเจดีย์สูงแค่นกเขาเหิน" พญาพานจึงได้สร้างพระเจดีย์ขนาดใหญ่ สูงชั่วนกเขาเหิน คือองค์พระปฐมเจดีย์ เพื่อเป็นการล้างบาปที่ฆ่าพระราชบิดาให้บรรเทาลงบ้าง และสร้างพระประโทนเจดีย์ เพื่อล้างบาปที่ฆ่ายายหอม</a:t>
              </a:r>
              <a:endPara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A870DE1-9FA4-0D47-9345-A528A91735E7}"/>
              </a:ext>
            </a:extLst>
          </p:cNvPr>
          <p:cNvGrpSpPr/>
          <p:nvPr/>
        </p:nvGrpSpPr>
        <p:grpSpPr>
          <a:xfrm>
            <a:off x="1119810" y="272087"/>
            <a:ext cx="9952379" cy="1013568"/>
            <a:chOff x="1168918" y="485031"/>
            <a:chExt cx="9952379" cy="1013568"/>
          </a:xfrm>
        </p:grpSpPr>
        <p:sp>
          <p:nvSpPr>
            <p:cNvPr id="14" name="Chevron 13">
              <a:extLst>
                <a:ext uri="{FF2B5EF4-FFF2-40B4-BE49-F238E27FC236}">
                  <a16:creationId xmlns:a16="http://schemas.microsoft.com/office/drawing/2014/main" id="{A427B4DB-55A4-7446-88DB-5A21C235334D}"/>
                </a:ext>
              </a:extLst>
            </p:cNvPr>
            <p:cNvSpPr/>
            <p:nvPr/>
          </p:nvSpPr>
          <p:spPr>
            <a:xfrm rot="10800000">
              <a:off x="8162975" y="490370"/>
              <a:ext cx="2958322" cy="765072"/>
            </a:xfrm>
            <a:prstGeom prst="chevron">
              <a:avLst/>
            </a:prstGeom>
            <a:solidFill>
              <a:schemeClr val="accent6">
                <a:lumMod val="40000"/>
                <a:lumOff val="60000"/>
                <a:alpha val="8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Chevron 14">
              <a:extLst>
                <a:ext uri="{FF2B5EF4-FFF2-40B4-BE49-F238E27FC236}">
                  <a16:creationId xmlns:a16="http://schemas.microsoft.com/office/drawing/2014/main" id="{66501970-9C36-C84F-8A03-ED42A1521259}"/>
                </a:ext>
              </a:extLst>
            </p:cNvPr>
            <p:cNvSpPr/>
            <p:nvPr/>
          </p:nvSpPr>
          <p:spPr>
            <a:xfrm>
              <a:off x="1168918" y="489541"/>
              <a:ext cx="2958322" cy="765072"/>
            </a:xfrm>
            <a:prstGeom prst="chevron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5D28472-9750-3B44-90D3-91C29B72A375}"/>
                </a:ext>
              </a:extLst>
            </p:cNvPr>
            <p:cNvSpPr/>
            <p:nvPr/>
          </p:nvSpPr>
          <p:spPr>
            <a:xfrm>
              <a:off x="3076048" y="485031"/>
              <a:ext cx="6039906" cy="76507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23701FC-B3B1-3E40-93B5-6B07C6AB4BE8}"/>
                </a:ext>
              </a:extLst>
            </p:cNvPr>
            <p:cNvSpPr txBox="1"/>
            <p:nvPr/>
          </p:nvSpPr>
          <p:spPr>
            <a:xfrm>
              <a:off x="1929033" y="575269"/>
              <a:ext cx="843214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5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นิทานพื้นบ้านภาคกลาง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DF7F230-B208-6149-ABEF-AFD05DD586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414" t="37608" r="21250" b="44790"/>
          <a:stretch/>
        </p:blipFill>
        <p:spPr>
          <a:xfrm>
            <a:off x="-28576" y="1116701"/>
            <a:ext cx="4972050" cy="9233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AD44FC2-735A-8945-99F2-6A7620A586C3}"/>
              </a:ext>
            </a:extLst>
          </p:cNvPr>
          <p:cNvSpPr txBox="1"/>
          <p:nvPr/>
        </p:nvSpPr>
        <p:spPr>
          <a:xfrm>
            <a:off x="338451" y="1256252"/>
            <a:ext cx="5951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เรื่อง พญากง พญาพาน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D2B921-E760-3E40-9217-E9136BE51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1471" y="1311105"/>
            <a:ext cx="5311181" cy="531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46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A2839F6-0636-CC4D-BB98-775CCEAC8277}"/>
              </a:ext>
            </a:extLst>
          </p:cNvPr>
          <p:cNvGrpSpPr/>
          <p:nvPr/>
        </p:nvGrpSpPr>
        <p:grpSpPr>
          <a:xfrm>
            <a:off x="692727" y="498764"/>
            <a:ext cx="10806546" cy="5860472"/>
            <a:chOff x="692727" y="498764"/>
            <a:chExt cx="10806546" cy="586047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B7C41C7-3A6C-0C45-8710-28A13A1D2D9C}"/>
                </a:ext>
              </a:extLst>
            </p:cNvPr>
            <p:cNvSpPr/>
            <p:nvPr/>
          </p:nvSpPr>
          <p:spPr>
            <a:xfrm>
              <a:off x="692727" y="498764"/>
              <a:ext cx="10806546" cy="5860472"/>
            </a:xfrm>
            <a:prstGeom prst="rect">
              <a:avLst/>
            </a:prstGeom>
            <a:solidFill>
              <a:srgbClr val="FFFFFF">
                <a:alpha val="9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A8A1EBD-E7C1-9348-BEB4-BDEBFACBFD15}"/>
                </a:ext>
              </a:extLst>
            </p:cNvPr>
            <p:cNvSpPr txBox="1"/>
            <p:nvPr/>
          </p:nvSpPr>
          <p:spPr>
            <a:xfrm>
              <a:off x="1205960" y="2431649"/>
              <a:ext cx="9780077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sz="40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เจ้าหญิงแห่งเมืองเชียงรุ้งพระองค์นั้นได้แอบรักกับชายเลี้ยงม้าในวัง จึงหนีตามกันมาถึงที่ราบใกล้แม่น้ำโขง เมื่อเดินทางไปถึงที่นั่น เจ้าหญิงเองก็ทรงครรภ์หลายเดือนแล้ว จึงเสด็จต่อไปไม่ไหวจึงประทับรอพระสวามีอยู่ที่นั่น หากแต่พระสวามีก็ไปแล้วไปลับ ไม่กลับมาอีกเลย ด้วยถูกลอบสังหารจากทหารที่สะกดรอยตามมานั่นเอง</a:t>
              </a:r>
              <a:endParaRPr lang="en-US" sz="40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A870DE1-9FA4-0D47-9345-A528A91735E7}"/>
              </a:ext>
            </a:extLst>
          </p:cNvPr>
          <p:cNvGrpSpPr/>
          <p:nvPr/>
        </p:nvGrpSpPr>
        <p:grpSpPr>
          <a:xfrm>
            <a:off x="1119810" y="272087"/>
            <a:ext cx="9952379" cy="1013568"/>
            <a:chOff x="1168918" y="485031"/>
            <a:chExt cx="9952379" cy="1013568"/>
          </a:xfrm>
        </p:grpSpPr>
        <p:sp>
          <p:nvSpPr>
            <p:cNvPr id="14" name="Chevron 13">
              <a:extLst>
                <a:ext uri="{FF2B5EF4-FFF2-40B4-BE49-F238E27FC236}">
                  <a16:creationId xmlns:a16="http://schemas.microsoft.com/office/drawing/2014/main" id="{A427B4DB-55A4-7446-88DB-5A21C235334D}"/>
                </a:ext>
              </a:extLst>
            </p:cNvPr>
            <p:cNvSpPr/>
            <p:nvPr/>
          </p:nvSpPr>
          <p:spPr>
            <a:xfrm rot="10800000">
              <a:off x="8162975" y="490370"/>
              <a:ext cx="2958322" cy="765072"/>
            </a:xfrm>
            <a:prstGeom prst="chevron">
              <a:avLst/>
            </a:prstGeom>
            <a:solidFill>
              <a:srgbClr val="FFB9B9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Chevron 14">
              <a:extLst>
                <a:ext uri="{FF2B5EF4-FFF2-40B4-BE49-F238E27FC236}">
                  <a16:creationId xmlns:a16="http://schemas.microsoft.com/office/drawing/2014/main" id="{66501970-9C36-C84F-8A03-ED42A1521259}"/>
                </a:ext>
              </a:extLst>
            </p:cNvPr>
            <p:cNvSpPr/>
            <p:nvPr/>
          </p:nvSpPr>
          <p:spPr>
            <a:xfrm>
              <a:off x="1168918" y="489541"/>
              <a:ext cx="2958322" cy="765072"/>
            </a:xfrm>
            <a:prstGeom prst="chevron">
              <a:avLst/>
            </a:prstGeom>
            <a:solidFill>
              <a:srgbClr val="FFB9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5D28472-9750-3B44-90D3-91C29B72A375}"/>
                </a:ext>
              </a:extLst>
            </p:cNvPr>
            <p:cNvSpPr/>
            <p:nvPr/>
          </p:nvSpPr>
          <p:spPr>
            <a:xfrm>
              <a:off x="3076048" y="485031"/>
              <a:ext cx="6039906" cy="765074"/>
            </a:xfrm>
            <a:prstGeom prst="rect">
              <a:avLst/>
            </a:prstGeom>
            <a:solidFill>
              <a:srgbClr val="FFB9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23701FC-B3B1-3E40-93B5-6B07C6AB4BE8}"/>
                </a:ext>
              </a:extLst>
            </p:cNvPr>
            <p:cNvSpPr txBox="1"/>
            <p:nvPr/>
          </p:nvSpPr>
          <p:spPr>
            <a:xfrm>
              <a:off x="1929033" y="575269"/>
              <a:ext cx="843214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5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นิทานพื้นบ้านภาคเหนือ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A36AB41-B237-4146-9F04-ECB3C98A0167}"/>
              </a:ext>
            </a:extLst>
          </p:cNvPr>
          <p:cNvGrpSpPr/>
          <p:nvPr/>
        </p:nvGrpSpPr>
        <p:grpSpPr>
          <a:xfrm>
            <a:off x="0" y="1087873"/>
            <a:ext cx="6289795" cy="937820"/>
            <a:chOff x="0" y="1173600"/>
            <a:chExt cx="6289795" cy="93782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ADABBDC-7E0F-AB46-8176-59DE17563B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9531" t="38328" r="20781" b="44583"/>
            <a:stretch/>
          </p:blipFill>
          <p:spPr>
            <a:xfrm>
              <a:off x="0" y="1173600"/>
              <a:ext cx="4386263" cy="92333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AD44FC2-735A-8945-99F2-6A7620A586C3}"/>
                </a:ext>
              </a:extLst>
            </p:cNvPr>
            <p:cNvSpPr txBox="1"/>
            <p:nvPr/>
          </p:nvSpPr>
          <p:spPr>
            <a:xfrm>
              <a:off x="338451" y="1341979"/>
              <a:ext cx="595134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เรื่อง ดอยนางนอน</a:t>
              </a:r>
              <a:endParaRPr lang="en-US" sz="44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181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A2839F6-0636-CC4D-BB98-775CCEAC8277}"/>
              </a:ext>
            </a:extLst>
          </p:cNvPr>
          <p:cNvGrpSpPr/>
          <p:nvPr/>
        </p:nvGrpSpPr>
        <p:grpSpPr>
          <a:xfrm>
            <a:off x="692727" y="498764"/>
            <a:ext cx="10806546" cy="5860472"/>
            <a:chOff x="692727" y="498764"/>
            <a:chExt cx="10806546" cy="586047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B7C41C7-3A6C-0C45-8710-28A13A1D2D9C}"/>
                </a:ext>
              </a:extLst>
            </p:cNvPr>
            <p:cNvSpPr/>
            <p:nvPr/>
          </p:nvSpPr>
          <p:spPr>
            <a:xfrm>
              <a:off x="692727" y="498764"/>
              <a:ext cx="10806546" cy="5860472"/>
            </a:xfrm>
            <a:prstGeom prst="rect">
              <a:avLst/>
            </a:prstGeom>
            <a:solidFill>
              <a:srgbClr val="FFFFFF">
                <a:alpha val="9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A8A1EBD-E7C1-9348-BEB4-BDEBFACBFD15}"/>
                </a:ext>
              </a:extLst>
            </p:cNvPr>
            <p:cNvSpPr txBox="1"/>
            <p:nvPr/>
          </p:nvSpPr>
          <p:spPr>
            <a:xfrm>
              <a:off x="1156854" y="1943206"/>
              <a:ext cx="9780077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ด้วยความเสียใจนางจึงใช้ปิ่นปักผมแทงพระเศียรของพระองค์เอง จนเลือดไหลออกเป็นสายกลายเป็น "แม่น้ำแม่สาย" และพระวรกายของเจ้าหญิงที่นอนเหยียดยาวจากทิศใต้จรดทิศเหนือก็กลายเป็น "ดอยนางนอน" ที่จังหวัดเชียงราย จวบจนทุกวันนี้</a:t>
              </a:r>
            </a:p>
            <a:p>
              <a:pPr algn="r"/>
              <a:r>
                <a:rPr lang="th-TH" sz="28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(ไทยรัฐ : ๒๕๖๑)</a:t>
              </a:r>
              <a:endPara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A870DE1-9FA4-0D47-9345-A528A91735E7}"/>
              </a:ext>
            </a:extLst>
          </p:cNvPr>
          <p:cNvGrpSpPr/>
          <p:nvPr/>
        </p:nvGrpSpPr>
        <p:grpSpPr>
          <a:xfrm>
            <a:off x="1119810" y="272087"/>
            <a:ext cx="9952379" cy="1013568"/>
            <a:chOff x="1168918" y="485031"/>
            <a:chExt cx="9952379" cy="1013568"/>
          </a:xfrm>
        </p:grpSpPr>
        <p:sp>
          <p:nvSpPr>
            <p:cNvPr id="14" name="Chevron 13">
              <a:extLst>
                <a:ext uri="{FF2B5EF4-FFF2-40B4-BE49-F238E27FC236}">
                  <a16:creationId xmlns:a16="http://schemas.microsoft.com/office/drawing/2014/main" id="{A427B4DB-55A4-7446-88DB-5A21C235334D}"/>
                </a:ext>
              </a:extLst>
            </p:cNvPr>
            <p:cNvSpPr/>
            <p:nvPr/>
          </p:nvSpPr>
          <p:spPr>
            <a:xfrm rot="10800000">
              <a:off x="8162975" y="490370"/>
              <a:ext cx="2958322" cy="765072"/>
            </a:xfrm>
            <a:prstGeom prst="chevron">
              <a:avLst/>
            </a:prstGeom>
            <a:solidFill>
              <a:srgbClr val="FFB9B9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Chevron 14">
              <a:extLst>
                <a:ext uri="{FF2B5EF4-FFF2-40B4-BE49-F238E27FC236}">
                  <a16:creationId xmlns:a16="http://schemas.microsoft.com/office/drawing/2014/main" id="{66501970-9C36-C84F-8A03-ED42A1521259}"/>
                </a:ext>
              </a:extLst>
            </p:cNvPr>
            <p:cNvSpPr/>
            <p:nvPr/>
          </p:nvSpPr>
          <p:spPr>
            <a:xfrm>
              <a:off x="1168918" y="489541"/>
              <a:ext cx="2958322" cy="765072"/>
            </a:xfrm>
            <a:prstGeom prst="chevron">
              <a:avLst/>
            </a:prstGeom>
            <a:solidFill>
              <a:srgbClr val="FFB9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5D28472-9750-3B44-90D3-91C29B72A375}"/>
                </a:ext>
              </a:extLst>
            </p:cNvPr>
            <p:cNvSpPr/>
            <p:nvPr/>
          </p:nvSpPr>
          <p:spPr>
            <a:xfrm>
              <a:off x="3076048" y="485031"/>
              <a:ext cx="6039906" cy="765074"/>
            </a:xfrm>
            <a:prstGeom prst="rect">
              <a:avLst/>
            </a:prstGeom>
            <a:solidFill>
              <a:srgbClr val="FFB9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23701FC-B3B1-3E40-93B5-6B07C6AB4BE8}"/>
                </a:ext>
              </a:extLst>
            </p:cNvPr>
            <p:cNvSpPr txBox="1"/>
            <p:nvPr/>
          </p:nvSpPr>
          <p:spPr>
            <a:xfrm>
              <a:off x="1929033" y="575269"/>
              <a:ext cx="843214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5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นิทานพื้นบ้านภาคเหนือ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A36AB41-B237-4146-9F04-ECB3C98A0167}"/>
              </a:ext>
            </a:extLst>
          </p:cNvPr>
          <p:cNvGrpSpPr/>
          <p:nvPr/>
        </p:nvGrpSpPr>
        <p:grpSpPr>
          <a:xfrm>
            <a:off x="0" y="1087873"/>
            <a:ext cx="6289795" cy="937820"/>
            <a:chOff x="0" y="1173600"/>
            <a:chExt cx="6289795" cy="93782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ADABBDC-7E0F-AB46-8176-59DE17563B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9531" t="38328" r="20781" b="44583"/>
            <a:stretch/>
          </p:blipFill>
          <p:spPr>
            <a:xfrm>
              <a:off x="0" y="1173600"/>
              <a:ext cx="4386263" cy="92333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AD44FC2-735A-8945-99F2-6A7620A586C3}"/>
                </a:ext>
              </a:extLst>
            </p:cNvPr>
            <p:cNvSpPr txBox="1"/>
            <p:nvPr/>
          </p:nvSpPr>
          <p:spPr>
            <a:xfrm>
              <a:off x="338451" y="1341979"/>
              <a:ext cx="595134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เรื่อง ดอยนางนอน</a:t>
              </a:r>
              <a:endParaRPr lang="en-US" sz="44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77E4BB94-5581-6148-808A-D2934FA951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4123" y="4287328"/>
            <a:ext cx="5102225" cy="257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2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A2839F6-0636-CC4D-BB98-775CCEAC8277}"/>
              </a:ext>
            </a:extLst>
          </p:cNvPr>
          <p:cNvGrpSpPr/>
          <p:nvPr/>
        </p:nvGrpSpPr>
        <p:grpSpPr>
          <a:xfrm>
            <a:off x="692727" y="498764"/>
            <a:ext cx="10806546" cy="5860472"/>
            <a:chOff x="692727" y="498764"/>
            <a:chExt cx="10806546" cy="586047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B7C41C7-3A6C-0C45-8710-28A13A1D2D9C}"/>
                </a:ext>
              </a:extLst>
            </p:cNvPr>
            <p:cNvSpPr/>
            <p:nvPr/>
          </p:nvSpPr>
          <p:spPr>
            <a:xfrm>
              <a:off x="692727" y="498764"/>
              <a:ext cx="10806546" cy="5860472"/>
            </a:xfrm>
            <a:prstGeom prst="rect">
              <a:avLst/>
            </a:prstGeom>
            <a:solidFill>
              <a:srgbClr val="FFFFFF">
                <a:alpha val="9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A8A1EBD-E7C1-9348-BEB4-BDEBFACBFD15}"/>
                </a:ext>
              </a:extLst>
            </p:cNvPr>
            <p:cNvSpPr txBox="1"/>
            <p:nvPr/>
          </p:nvSpPr>
          <p:spPr>
            <a:xfrm>
              <a:off x="1356466" y="2207305"/>
              <a:ext cx="4942854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ณ เมืองชมพู พระนางสีดามเหสีของพญาเอกราชผู้ครองเมือง ได้ให้กำเนิดโอรสลักษณะแปลกประหลาด คือผิวกายเหลืองอร่ามดั่งทองคำ แต่เป็นตุ่มตอเหมือนผิวคางคก คนทั้งหลายจึงขนานนามพระกุมารว่า ท้าวคันคา</a:t>
              </a:r>
              <a:r>
                <a:rPr lang="th-TH" sz="36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</a:t>
              </a:r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ซึ่งคันคา</a:t>
              </a:r>
              <a:r>
                <a:rPr lang="th-TH" sz="36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</a:t>
              </a:r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แปลว่าคางคก</a:t>
              </a:r>
              <a:endPara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A870DE1-9FA4-0D47-9345-A528A91735E7}"/>
              </a:ext>
            </a:extLst>
          </p:cNvPr>
          <p:cNvGrpSpPr/>
          <p:nvPr/>
        </p:nvGrpSpPr>
        <p:grpSpPr>
          <a:xfrm>
            <a:off x="1119810" y="272087"/>
            <a:ext cx="9952379" cy="1013568"/>
            <a:chOff x="1168918" y="485031"/>
            <a:chExt cx="9952379" cy="1013568"/>
          </a:xfrm>
        </p:grpSpPr>
        <p:sp>
          <p:nvSpPr>
            <p:cNvPr id="14" name="Chevron 13">
              <a:extLst>
                <a:ext uri="{FF2B5EF4-FFF2-40B4-BE49-F238E27FC236}">
                  <a16:creationId xmlns:a16="http://schemas.microsoft.com/office/drawing/2014/main" id="{A427B4DB-55A4-7446-88DB-5A21C235334D}"/>
                </a:ext>
              </a:extLst>
            </p:cNvPr>
            <p:cNvSpPr/>
            <p:nvPr/>
          </p:nvSpPr>
          <p:spPr>
            <a:xfrm rot="10800000">
              <a:off x="8162975" y="490370"/>
              <a:ext cx="2958322" cy="765072"/>
            </a:xfrm>
            <a:prstGeom prst="chevron">
              <a:avLst/>
            </a:prstGeom>
            <a:solidFill>
              <a:schemeClr val="accent2">
                <a:lumMod val="40000"/>
                <a:lumOff val="60000"/>
                <a:alpha val="8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Chevron 14">
              <a:extLst>
                <a:ext uri="{FF2B5EF4-FFF2-40B4-BE49-F238E27FC236}">
                  <a16:creationId xmlns:a16="http://schemas.microsoft.com/office/drawing/2014/main" id="{66501970-9C36-C84F-8A03-ED42A1521259}"/>
                </a:ext>
              </a:extLst>
            </p:cNvPr>
            <p:cNvSpPr/>
            <p:nvPr/>
          </p:nvSpPr>
          <p:spPr>
            <a:xfrm>
              <a:off x="1168918" y="489541"/>
              <a:ext cx="2958322" cy="765072"/>
            </a:xfrm>
            <a:prstGeom prst="chevron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5D28472-9750-3B44-90D3-91C29B72A375}"/>
                </a:ext>
              </a:extLst>
            </p:cNvPr>
            <p:cNvSpPr/>
            <p:nvPr/>
          </p:nvSpPr>
          <p:spPr>
            <a:xfrm>
              <a:off x="3076048" y="485031"/>
              <a:ext cx="6039906" cy="76507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23701FC-B3B1-3E40-93B5-6B07C6AB4BE8}"/>
                </a:ext>
              </a:extLst>
            </p:cNvPr>
            <p:cNvSpPr txBox="1"/>
            <p:nvPr/>
          </p:nvSpPr>
          <p:spPr>
            <a:xfrm>
              <a:off x="1929033" y="575269"/>
              <a:ext cx="843214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5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นิทานพื้นบ้านภาคอีสาน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AA5EBFB2-0E13-674E-A449-989CD952F1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648" t="38541" r="21250" b="44376"/>
          <a:stretch/>
        </p:blipFill>
        <p:spPr>
          <a:xfrm>
            <a:off x="0" y="1105685"/>
            <a:ext cx="4343400" cy="92000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AD44FC2-735A-8945-99F2-6A7620A586C3}"/>
              </a:ext>
            </a:extLst>
          </p:cNvPr>
          <p:cNvSpPr txBox="1"/>
          <p:nvPr/>
        </p:nvSpPr>
        <p:spPr>
          <a:xfrm>
            <a:off x="338451" y="1256252"/>
            <a:ext cx="5951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เรื่อง พญาคันคา</a:t>
            </a:r>
            <a:r>
              <a:rPr lang="th-TH" sz="44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ก</a:t>
            </a:r>
            <a:endParaRPr lang="th-TH" sz="4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236AEC-10A9-1241-8D72-77EA0193FA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8489" y="2541464"/>
            <a:ext cx="4203700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98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A2839F6-0636-CC4D-BB98-775CCEAC8277}"/>
              </a:ext>
            </a:extLst>
          </p:cNvPr>
          <p:cNvGrpSpPr/>
          <p:nvPr/>
        </p:nvGrpSpPr>
        <p:grpSpPr>
          <a:xfrm>
            <a:off x="692727" y="498764"/>
            <a:ext cx="10806546" cy="5860472"/>
            <a:chOff x="692727" y="498764"/>
            <a:chExt cx="10806546" cy="586047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B7C41C7-3A6C-0C45-8710-28A13A1D2D9C}"/>
                </a:ext>
              </a:extLst>
            </p:cNvPr>
            <p:cNvSpPr/>
            <p:nvPr/>
          </p:nvSpPr>
          <p:spPr>
            <a:xfrm>
              <a:off x="692727" y="498764"/>
              <a:ext cx="10806546" cy="5860472"/>
            </a:xfrm>
            <a:prstGeom prst="rect">
              <a:avLst/>
            </a:prstGeom>
            <a:solidFill>
              <a:srgbClr val="FFFFFF">
                <a:alpha val="9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A8A1EBD-E7C1-9348-BEB4-BDEBFACBFD15}"/>
                </a:ext>
              </a:extLst>
            </p:cNvPr>
            <p:cNvSpPr txBox="1"/>
            <p:nvPr/>
          </p:nvSpPr>
          <p:spPr>
            <a:xfrm>
              <a:off x="1338738" y="2484303"/>
              <a:ext cx="9416310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เมื่อเติบใหญ่ขึ้น พระกุมารประสงค์จะได้พระชายาที่มีสิริโฉมงดงาม แต่พญาเอกราชห้ามปรามไว้ด้วยทรงอับอายในรูปกายของท้าวคันคา</a:t>
              </a:r>
              <a:r>
                <a:rPr lang="th-TH" sz="36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</a:t>
              </a:r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แต่ท้าวคันคากก</a:t>
              </a:r>
              <a:r>
                <a:rPr lang="th-TH" sz="36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็</a:t>
              </a:r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ไม่ย่อท้อ ได้ตั้งจิตอธิษฐานขอพรจากพระอินทร์ ด้วยบุญบารมีแต่ชาติปางก่อนของท้าวคันคา</a:t>
              </a:r>
              <a:r>
                <a:rPr lang="th-TH" sz="36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</a:t>
              </a:r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พระอินทร์จึงเนรมิตปราสาทพร้อมทั้งประทานนางอุดรก</a:t>
              </a:r>
              <a:r>
                <a:rPr lang="th-TH" sz="36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ุรุ</a:t>
              </a:r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ทวีป ผู้เป็นเนื้อคู่ให้เป็นชายา ส่วนท้าวคันคากก</a:t>
              </a:r>
              <a:r>
                <a:rPr lang="th-TH" sz="36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็</a:t>
              </a:r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ถอดรูปกายคันคากออกให้ กลายเป็นชายหนุ่มรูปงาม</a:t>
              </a:r>
              <a:endPara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A870DE1-9FA4-0D47-9345-A528A91735E7}"/>
              </a:ext>
            </a:extLst>
          </p:cNvPr>
          <p:cNvGrpSpPr/>
          <p:nvPr/>
        </p:nvGrpSpPr>
        <p:grpSpPr>
          <a:xfrm>
            <a:off x="1119810" y="272087"/>
            <a:ext cx="9952379" cy="1013568"/>
            <a:chOff x="1168918" y="485031"/>
            <a:chExt cx="9952379" cy="1013568"/>
          </a:xfrm>
        </p:grpSpPr>
        <p:sp>
          <p:nvSpPr>
            <p:cNvPr id="14" name="Chevron 13">
              <a:extLst>
                <a:ext uri="{FF2B5EF4-FFF2-40B4-BE49-F238E27FC236}">
                  <a16:creationId xmlns:a16="http://schemas.microsoft.com/office/drawing/2014/main" id="{A427B4DB-55A4-7446-88DB-5A21C235334D}"/>
                </a:ext>
              </a:extLst>
            </p:cNvPr>
            <p:cNvSpPr/>
            <p:nvPr/>
          </p:nvSpPr>
          <p:spPr>
            <a:xfrm rot="10800000">
              <a:off x="8162975" y="490370"/>
              <a:ext cx="2958322" cy="765072"/>
            </a:xfrm>
            <a:prstGeom prst="chevron">
              <a:avLst/>
            </a:prstGeom>
            <a:solidFill>
              <a:schemeClr val="accent2">
                <a:lumMod val="40000"/>
                <a:lumOff val="60000"/>
                <a:alpha val="8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Chevron 14">
              <a:extLst>
                <a:ext uri="{FF2B5EF4-FFF2-40B4-BE49-F238E27FC236}">
                  <a16:creationId xmlns:a16="http://schemas.microsoft.com/office/drawing/2014/main" id="{66501970-9C36-C84F-8A03-ED42A1521259}"/>
                </a:ext>
              </a:extLst>
            </p:cNvPr>
            <p:cNvSpPr/>
            <p:nvPr/>
          </p:nvSpPr>
          <p:spPr>
            <a:xfrm>
              <a:off x="1168918" y="489541"/>
              <a:ext cx="2958322" cy="765072"/>
            </a:xfrm>
            <a:prstGeom prst="chevron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5D28472-9750-3B44-90D3-91C29B72A375}"/>
                </a:ext>
              </a:extLst>
            </p:cNvPr>
            <p:cNvSpPr/>
            <p:nvPr/>
          </p:nvSpPr>
          <p:spPr>
            <a:xfrm>
              <a:off x="3076048" y="485031"/>
              <a:ext cx="6039906" cy="76507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23701FC-B3B1-3E40-93B5-6B07C6AB4BE8}"/>
                </a:ext>
              </a:extLst>
            </p:cNvPr>
            <p:cNvSpPr txBox="1"/>
            <p:nvPr/>
          </p:nvSpPr>
          <p:spPr>
            <a:xfrm>
              <a:off x="1929033" y="575269"/>
              <a:ext cx="843214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5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นิทานพื้นบ้านภาคอีสาน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AA5EBFB2-0E13-674E-A449-989CD952F1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648" t="38541" r="21250" b="44376"/>
          <a:stretch/>
        </p:blipFill>
        <p:spPr>
          <a:xfrm>
            <a:off x="0" y="1105685"/>
            <a:ext cx="4343400" cy="92000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AD44FC2-735A-8945-99F2-6A7620A586C3}"/>
              </a:ext>
            </a:extLst>
          </p:cNvPr>
          <p:cNvSpPr txBox="1"/>
          <p:nvPr/>
        </p:nvSpPr>
        <p:spPr>
          <a:xfrm>
            <a:off x="338451" y="1256252"/>
            <a:ext cx="5951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เรื่อง พญาคันคา</a:t>
            </a:r>
            <a:r>
              <a:rPr lang="th-TH" sz="44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ก</a:t>
            </a:r>
            <a:endParaRPr lang="th-TH" sz="4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1217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A2839F6-0636-CC4D-BB98-775CCEAC8277}"/>
              </a:ext>
            </a:extLst>
          </p:cNvPr>
          <p:cNvGrpSpPr/>
          <p:nvPr/>
        </p:nvGrpSpPr>
        <p:grpSpPr>
          <a:xfrm>
            <a:off x="692727" y="498764"/>
            <a:ext cx="10806546" cy="5860472"/>
            <a:chOff x="692727" y="498764"/>
            <a:chExt cx="10806546" cy="586047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B7C41C7-3A6C-0C45-8710-28A13A1D2D9C}"/>
                </a:ext>
              </a:extLst>
            </p:cNvPr>
            <p:cNvSpPr/>
            <p:nvPr/>
          </p:nvSpPr>
          <p:spPr>
            <a:xfrm>
              <a:off x="692727" y="498764"/>
              <a:ext cx="10806546" cy="5860472"/>
            </a:xfrm>
            <a:prstGeom prst="rect">
              <a:avLst/>
            </a:prstGeom>
            <a:solidFill>
              <a:srgbClr val="FFFFFF">
                <a:alpha val="9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A8A1EBD-E7C1-9348-BEB4-BDEBFACBFD15}"/>
                </a:ext>
              </a:extLst>
            </p:cNvPr>
            <p:cNvSpPr txBox="1"/>
            <p:nvPr/>
          </p:nvSpPr>
          <p:spPr>
            <a:xfrm>
              <a:off x="1701349" y="2216207"/>
              <a:ext cx="8691088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พญาเอกราชยินดีกับพระโอรส จึงสละราชบัลลังก์ให้ครองเมืองต่อ ทรงพระนามว่า พญาคันคา</a:t>
              </a:r>
              <a:r>
                <a:rPr lang="th-TH" sz="36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</a:t>
              </a:r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พญาคันคา</a:t>
              </a:r>
              <a:r>
                <a:rPr lang="th-TH" sz="36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</a:t>
              </a:r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ตั้งอยู่ในทศพิธราชธรรม มีเดชานุภาพเป็นที่เลื่องลือ จนเมืองน้อยใหญ่ต่างมาสวามิภักดิ์แต่ก็ทำให้มีผู้เดือดร้อน คือพญาแถน ผู้อยู่บนฟากฟ้า เพราะมนุษย์หันไปส่งส่วยให้พญาคันคา</a:t>
              </a:r>
              <a:r>
                <a:rPr lang="th-TH" sz="36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</a:t>
              </a:r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จนลืมบูชาพญาแถน จึงแกล้งงดสั่งพญานาคให้ไปให้น้ำในฤดูทำนา ทำให้เกิดความแห้งแล้ง ข้าวยากหมากแพงชาวเมืองจึงไปร้องขอพญาคันคา</a:t>
              </a:r>
              <a:r>
                <a:rPr lang="th-TH" sz="36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</a:t>
              </a:r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ให้ช่วย</a:t>
              </a:r>
              <a:endPara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A870DE1-9FA4-0D47-9345-A528A91735E7}"/>
              </a:ext>
            </a:extLst>
          </p:cNvPr>
          <p:cNvGrpSpPr/>
          <p:nvPr/>
        </p:nvGrpSpPr>
        <p:grpSpPr>
          <a:xfrm>
            <a:off x="1119810" y="272087"/>
            <a:ext cx="9952379" cy="1013568"/>
            <a:chOff x="1168918" y="485031"/>
            <a:chExt cx="9952379" cy="1013568"/>
          </a:xfrm>
        </p:grpSpPr>
        <p:sp>
          <p:nvSpPr>
            <p:cNvPr id="14" name="Chevron 13">
              <a:extLst>
                <a:ext uri="{FF2B5EF4-FFF2-40B4-BE49-F238E27FC236}">
                  <a16:creationId xmlns:a16="http://schemas.microsoft.com/office/drawing/2014/main" id="{A427B4DB-55A4-7446-88DB-5A21C235334D}"/>
                </a:ext>
              </a:extLst>
            </p:cNvPr>
            <p:cNvSpPr/>
            <p:nvPr/>
          </p:nvSpPr>
          <p:spPr>
            <a:xfrm rot="10800000">
              <a:off x="8162975" y="490370"/>
              <a:ext cx="2958322" cy="765072"/>
            </a:xfrm>
            <a:prstGeom prst="chevron">
              <a:avLst/>
            </a:prstGeom>
            <a:solidFill>
              <a:schemeClr val="accent2">
                <a:lumMod val="40000"/>
                <a:lumOff val="60000"/>
                <a:alpha val="8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Chevron 14">
              <a:extLst>
                <a:ext uri="{FF2B5EF4-FFF2-40B4-BE49-F238E27FC236}">
                  <a16:creationId xmlns:a16="http://schemas.microsoft.com/office/drawing/2014/main" id="{66501970-9C36-C84F-8A03-ED42A1521259}"/>
                </a:ext>
              </a:extLst>
            </p:cNvPr>
            <p:cNvSpPr/>
            <p:nvPr/>
          </p:nvSpPr>
          <p:spPr>
            <a:xfrm>
              <a:off x="1168918" y="489541"/>
              <a:ext cx="2958322" cy="765072"/>
            </a:xfrm>
            <a:prstGeom prst="chevron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5D28472-9750-3B44-90D3-91C29B72A375}"/>
                </a:ext>
              </a:extLst>
            </p:cNvPr>
            <p:cNvSpPr/>
            <p:nvPr/>
          </p:nvSpPr>
          <p:spPr>
            <a:xfrm>
              <a:off x="3076048" y="485031"/>
              <a:ext cx="6039906" cy="76507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23701FC-B3B1-3E40-93B5-6B07C6AB4BE8}"/>
                </a:ext>
              </a:extLst>
            </p:cNvPr>
            <p:cNvSpPr txBox="1"/>
            <p:nvPr/>
          </p:nvSpPr>
          <p:spPr>
            <a:xfrm>
              <a:off x="1929033" y="575269"/>
              <a:ext cx="843214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5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นิทานพื้นบ้านภาคอีสาน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AA5EBFB2-0E13-674E-A449-989CD952F1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648" t="38541" r="21250" b="44376"/>
          <a:stretch/>
        </p:blipFill>
        <p:spPr>
          <a:xfrm>
            <a:off x="0" y="1105685"/>
            <a:ext cx="4343400" cy="92000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AD44FC2-735A-8945-99F2-6A7620A586C3}"/>
              </a:ext>
            </a:extLst>
          </p:cNvPr>
          <p:cNvSpPr txBox="1"/>
          <p:nvPr/>
        </p:nvSpPr>
        <p:spPr>
          <a:xfrm>
            <a:off x="338451" y="1256252"/>
            <a:ext cx="5951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เรื่อง พญาคันคา</a:t>
            </a:r>
            <a:r>
              <a:rPr lang="th-TH" sz="44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ก</a:t>
            </a:r>
            <a:endParaRPr lang="th-TH" sz="4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9989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A2839F6-0636-CC4D-BB98-775CCEAC8277}"/>
              </a:ext>
            </a:extLst>
          </p:cNvPr>
          <p:cNvGrpSpPr/>
          <p:nvPr/>
        </p:nvGrpSpPr>
        <p:grpSpPr>
          <a:xfrm>
            <a:off x="692727" y="498764"/>
            <a:ext cx="10806546" cy="5860472"/>
            <a:chOff x="692727" y="498764"/>
            <a:chExt cx="10806546" cy="586047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B7C41C7-3A6C-0C45-8710-28A13A1D2D9C}"/>
                </a:ext>
              </a:extLst>
            </p:cNvPr>
            <p:cNvSpPr/>
            <p:nvPr/>
          </p:nvSpPr>
          <p:spPr>
            <a:xfrm>
              <a:off x="692727" y="498764"/>
              <a:ext cx="10806546" cy="5860472"/>
            </a:xfrm>
            <a:prstGeom prst="rect">
              <a:avLst/>
            </a:prstGeom>
            <a:solidFill>
              <a:srgbClr val="FFFFFF">
                <a:alpha val="9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A8A1EBD-E7C1-9348-BEB4-BDEBFACBFD15}"/>
                </a:ext>
              </a:extLst>
            </p:cNvPr>
            <p:cNvSpPr txBox="1"/>
            <p:nvPr/>
          </p:nvSpPr>
          <p:spPr>
            <a:xfrm>
              <a:off x="1701349" y="2201919"/>
              <a:ext cx="8691088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พญาคันคา</a:t>
              </a:r>
              <a:r>
                <a:rPr lang="th-TH" sz="36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</a:t>
              </a:r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จึงเกณฑ์กองทัพสัตว์มีพิษทั้งหลาย ได้แก่ มด ผึ้ง แตน ตะขาบ กบ เขียด เป็นอาทิ ทำทางและยกทัพขึ้นไปสู้กับพญาแถน โดยส่งมดปลวกไปกัดกินศัตราวุธของพญาแถนที่ตระเตรียม</a:t>
              </a:r>
            </a:p>
            <a:p>
              <a:pPr algn="thaiDist"/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ไว้ก่อน ทำให้เมื่อถึงเวลารบ พญาแถนไม่มีอาวุธ แม้จะร่ายมนต์ ก็ถูกเสียงกบ เขียด ไก่ กา กลบหมด เสกงูมากัดกินกบเขียด ก็โดนรุ้ง (แปลว่าเหยี่ยว ของพญาคันคา</a:t>
              </a:r>
              <a:r>
                <a:rPr lang="th-TH" sz="36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</a:t>
              </a:r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จับกิน ทั้งสัตว์มีพิษก็ยังไปกัดต่อย</a:t>
              </a:r>
            </a:p>
            <a:p>
              <a:pPr algn="thaiDist"/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พญาแถนจนต้องยอมแพ้ในที่สุด</a:t>
              </a:r>
              <a:endPara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A870DE1-9FA4-0D47-9345-A528A91735E7}"/>
              </a:ext>
            </a:extLst>
          </p:cNvPr>
          <p:cNvGrpSpPr/>
          <p:nvPr/>
        </p:nvGrpSpPr>
        <p:grpSpPr>
          <a:xfrm>
            <a:off x="1119810" y="272087"/>
            <a:ext cx="9952379" cy="1013568"/>
            <a:chOff x="1168918" y="485031"/>
            <a:chExt cx="9952379" cy="1013568"/>
          </a:xfrm>
        </p:grpSpPr>
        <p:sp>
          <p:nvSpPr>
            <p:cNvPr id="14" name="Chevron 13">
              <a:extLst>
                <a:ext uri="{FF2B5EF4-FFF2-40B4-BE49-F238E27FC236}">
                  <a16:creationId xmlns:a16="http://schemas.microsoft.com/office/drawing/2014/main" id="{A427B4DB-55A4-7446-88DB-5A21C235334D}"/>
                </a:ext>
              </a:extLst>
            </p:cNvPr>
            <p:cNvSpPr/>
            <p:nvPr/>
          </p:nvSpPr>
          <p:spPr>
            <a:xfrm rot="10800000">
              <a:off x="8162975" y="490370"/>
              <a:ext cx="2958322" cy="765072"/>
            </a:xfrm>
            <a:prstGeom prst="chevron">
              <a:avLst/>
            </a:prstGeom>
            <a:solidFill>
              <a:schemeClr val="accent2">
                <a:lumMod val="40000"/>
                <a:lumOff val="60000"/>
                <a:alpha val="8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Chevron 14">
              <a:extLst>
                <a:ext uri="{FF2B5EF4-FFF2-40B4-BE49-F238E27FC236}">
                  <a16:creationId xmlns:a16="http://schemas.microsoft.com/office/drawing/2014/main" id="{66501970-9C36-C84F-8A03-ED42A1521259}"/>
                </a:ext>
              </a:extLst>
            </p:cNvPr>
            <p:cNvSpPr/>
            <p:nvPr/>
          </p:nvSpPr>
          <p:spPr>
            <a:xfrm>
              <a:off x="1168918" y="489541"/>
              <a:ext cx="2958322" cy="765072"/>
            </a:xfrm>
            <a:prstGeom prst="chevron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5D28472-9750-3B44-90D3-91C29B72A375}"/>
                </a:ext>
              </a:extLst>
            </p:cNvPr>
            <p:cNvSpPr/>
            <p:nvPr/>
          </p:nvSpPr>
          <p:spPr>
            <a:xfrm>
              <a:off x="3076048" y="485031"/>
              <a:ext cx="6039906" cy="76507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23701FC-B3B1-3E40-93B5-6B07C6AB4BE8}"/>
                </a:ext>
              </a:extLst>
            </p:cNvPr>
            <p:cNvSpPr txBox="1"/>
            <p:nvPr/>
          </p:nvSpPr>
          <p:spPr>
            <a:xfrm>
              <a:off x="1929033" y="575269"/>
              <a:ext cx="843214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5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นิทานพื้นบ้านภาคอีสาน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AA5EBFB2-0E13-674E-A449-989CD952F1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648" t="38541" r="21250" b="44376"/>
          <a:stretch/>
        </p:blipFill>
        <p:spPr>
          <a:xfrm>
            <a:off x="0" y="1105685"/>
            <a:ext cx="4343400" cy="92000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AD44FC2-735A-8945-99F2-6A7620A586C3}"/>
              </a:ext>
            </a:extLst>
          </p:cNvPr>
          <p:cNvSpPr txBox="1"/>
          <p:nvPr/>
        </p:nvSpPr>
        <p:spPr>
          <a:xfrm>
            <a:off x="338451" y="1256252"/>
            <a:ext cx="5951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เรื่อง พญาคันคา</a:t>
            </a:r>
            <a:r>
              <a:rPr lang="th-TH" sz="44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ก</a:t>
            </a:r>
            <a:endParaRPr lang="th-TH" sz="4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2827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A2839F6-0636-CC4D-BB98-775CCEAC8277}"/>
              </a:ext>
            </a:extLst>
          </p:cNvPr>
          <p:cNvGrpSpPr/>
          <p:nvPr/>
        </p:nvGrpSpPr>
        <p:grpSpPr>
          <a:xfrm>
            <a:off x="692727" y="498764"/>
            <a:ext cx="10806546" cy="5860472"/>
            <a:chOff x="692727" y="498764"/>
            <a:chExt cx="10806546" cy="586047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B7C41C7-3A6C-0C45-8710-28A13A1D2D9C}"/>
                </a:ext>
              </a:extLst>
            </p:cNvPr>
            <p:cNvSpPr/>
            <p:nvPr/>
          </p:nvSpPr>
          <p:spPr>
            <a:xfrm>
              <a:off x="692727" y="498764"/>
              <a:ext cx="10806546" cy="5860472"/>
            </a:xfrm>
            <a:prstGeom prst="rect">
              <a:avLst/>
            </a:prstGeom>
            <a:solidFill>
              <a:srgbClr val="FFFFFF">
                <a:alpha val="9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A8A1EBD-E7C1-9348-BEB4-BDEBFACBFD15}"/>
                </a:ext>
              </a:extLst>
            </p:cNvPr>
            <p:cNvSpPr txBox="1"/>
            <p:nvPr/>
          </p:nvSpPr>
          <p:spPr>
            <a:xfrm>
              <a:off x="1458462" y="2244783"/>
              <a:ext cx="4394651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พญาคันคา</a:t>
              </a:r>
              <a:r>
                <a:rPr lang="th-TH" sz="36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</a:t>
              </a:r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จึงเริ่มเจรจาต่อพญาแถน ขอให้เมตตาชาวเมือง ประทานฝนตามฤดูกาลทุกปี พญาแถนแสร้งว่าลืม พญาคันคา</a:t>
              </a:r>
              <a:r>
                <a:rPr lang="th-TH" sz="36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</a:t>
              </a:r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จึงทูลเสนอว่าจะให้ชาวบ้านจุดบั้งไฟขึ้นมาเตือน พญาแถนก็เห็นชอบด้วย</a:t>
              </a:r>
              <a:endPara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A870DE1-9FA4-0D47-9345-A528A91735E7}"/>
              </a:ext>
            </a:extLst>
          </p:cNvPr>
          <p:cNvGrpSpPr/>
          <p:nvPr/>
        </p:nvGrpSpPr>
        <p:grpSpPr>
          <a:xfrm>
            <a:off x="1119810" y="272087"/>
            <a:ext cx="9952379" cy="1013568"/>
            <a:chOff x="1168918" y="485031"/>
            <a:chExt cx="9952379" cy="1013568"/>
          </a:xfrm>
        </p:grpSpPr>
        <p:sp>
          <p:nvSpPr>
            <p:cNvPr id="14" name="Chevron 13">
              <a:extLst>
                <a:ext uri="{FF2B5EF4-FFF2-40B4-BE49-F238E27FC236}">
                  <a16:creationId xmlns:a16="http://schemas.microsoft.com/office/drawing/2014/main" id="{A427B4DB-55A4-7446-88DB-5A21C235334D}"/>
                </a:ext>
              </a:extLst>
            </p:cNvPr>
            <p:cNvSpPr/>
            <p:nvPr/>
          </p:nvSpPr>
          <p:spPr>
            <a:xfrm rot="10800000">
              <a:off x="8162975" y="490370"/>
              <a:ext cx="2958322" cy="765072"/>
            </a:xfrm>
            <a:prstGeom prst="chevron">
              <a:avLst/>
            </a:prstGeom>
            <a:solidFill>
              <a:schemeClr val="accent2">
                <a:lumMod val="40000"/>
                <a:lumOff val="60000"/>
                <a:alpha val="8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Chevron 14">
              <a:extLst>
                <a:ext uri="{FF2B5EF4-FFF2-40B4-BE49-F238E27FC236}">
                  <a16:creationId xmlns:a16="http://schemas.microsoft.com/office/drawing/2014/main" id="{66501970-9C36-C84F-8A03-ED42A1521259}"/>
                </a:ext>
              </a:extLst>
            </p:cNvPr>
            <p:cNvSpPr/>
            <p:nvPr/>
          </p:nvSpPr>
          <p:spPr>
            <a:xfrm>
              <a:off x="1168918" y="489541"/>
              <a:ext cx="2958322" cy="765072"/>
            </a:xfrm>
            <a:prstGeom prst="chevron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5D28472-9750-3B44-90D3-91C29B72A375}"/>
                </a:ext>
              </a:extLst>
            </p:cNvPr>
            <p:cNvSpPr/>
            <p:nvPr/>
          </p:nvSpPr>
          <p:spPr>
            <a:xfrm>
              <a:off x="3076048" y="485031"/>
              <a:ext cx="6039906" cy="76507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23701FC-B3B1-3E40-93B5-6B07C6AB4BE8}"/>
                </a:ext>
              </a:extLst>
            </p:cNvPr>
            <p:cNvSpPr txBox="1"/>
            <p:nvPr/>
          </p:nvSpPr>
          <p:spPr>
            <a:xfrm>
              <a:off x="1929033" y="575269"/>
              <a:ext cx="843214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5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นิทานพื้นบ้านภาคอีสาน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AA5EBFB2-0E13-674E-A449-989CD952F1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648" t="38541" r="21250" b="44376"/>
          <a:stretch/>
        </p:blipFill>
        <p:spPr>
          <a:xfrm>
            <a:off x="0" y="1105685"/>
            <a:ext cx="4343400" cy="92000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AD44FC2-735A-8945-99F2-6A7620A586C3}"/>
              </a:ext>
            </a:extLst>
          </p:cNvPr>
          <p:cNvSpPr txBox="1"/>
          <p:nvPr/>
        </p:nvSpPr>
        <p:spPr>
          <a:xfrm>
            <a:off x="338451" y="1256252"/>
            <a:ext cx="5951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เรื่อง พญาคันคา</a:t>
            </a:r>
            <a:r>
              <a:rPr lang="th-TH" sz="44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ก</a:t>
            </a:r>
            <a:endParaRPr lang="th-TH" sz="4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EA681D-50F9-D04C-A7F5-0D6671A62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1105685"/>
            <a:ext cx="4919661" cy="491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75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2773</TotalTime>
  <Words>1874</Words>
  <Application>Microsoft Office PowerPoint</Application>
  <PresentationFormat>แบบจอกว้าง</PresentationFormat>
  <Paragraphs>71</Paragraphs>
  <Slides>22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TH Sarabun New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นางสาวจุฑามาศ คูฮุด</dc:creator>
  <cp:lastModifiedBy>praweaprawea@outlook.com</cp:lastModifiedBy>
  <cp:revision>56</cp:revision>
  <dcterms:created xsi:type="dcterms:W3CDTF">2021-05-07T17:06:32Z</dcterms:created>
  <dcterms:modified xsi:type="dcterms:W3CDTF">2022-07-19T07:05:28Z</dcterms:modified>
</cp:coreProperties>
</file>